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Bitter" panose="020B0604020202020204" charset="0"/>
      <p:regular r:id="rId26"/>
      <p:bold r:id="rId27"/>
      <p:italic r:id="rId28"/>
      <p:boldItalic r:id="rId29"/>
    </p:embeddedFont>
    <p:embeddedFont>
      <p:font typeface="Bitter Medium" panose="020B0604020202020204" charset="0"/>
      <p:regular r:id="rId30"/>
      <p:bold r:id="rId31"/>
      <p:italic r:id="rId32"/>
      <p:boldItalic r:id="rId33"/>
    </p:embeddedFont>
    <p:embeddedFont>
      <p:font typeface="Bitter SemiBold" panose="020B0604020202020204" charset="0"/>
      <p:regular r:id="rId34"/>
      <p:bold r:id="rId35"/>
      <p:italic r:id="rId36"/>
      <p:boldItalic r:id="rId37"/>
    </p:embeddedFont>
    <p:embeddedFont>
      <p:font typeface="IBM Plex Mono" panose="020B0509050203000203" pitchFamily="49" charset="0"/>
      <p:regular r:id="rId38"/>
      <p:bold r:id="rId39"/>
      <p:italic r:id="rId40"/>
      <p:boldItalic r:id="rId41"/>
    </p:embeddedFont>
    <p:embeddedFont>
      <p:font typeface="IBM Plex Mono Medium" panose="020B0609050203000203" pitchFamily="49" charset="0"/>
      <p:regular r:id="rId42"/>
      <p:bold r:id="rId43"/>
      <p:italic r:id="rId44"/>
      <p:boldItalic r:id="rId45"/>
    </p:embeddedFont>
    <p:embeddedFont>
      <p:font typeface="IBM Plex Mono SemiBold" panose="020B0709050203000203" pitchFamily="49" charset="0"/>
      <p:regular r:id="rId46"/>
      <p:bold r:id="rId47"/>
      <p:italic r:id="rId48"/>
      <p:boldItalic r:id="rId49"/>
    </p:embeddedFont>
    <p:embeddedFont>
      <p:font typeface="IBM Plex Sans" panose="020B0503050203000203" pitchFamily="34" charset="0"/>
      <p:regular r:id="rId50"/>
      <p:bold r:id="rId51"/>
      <p:italic r:id="rId52"/>
      <p:boldItalic r:id="rId53"/>
    </p:embeddedFont>
    <p:embeddedFont>
      <p:font typeface="IBM Plex Sans Light" panose="020B0403050203000203" pitchFamily="34" charset="0"/>
      <p:regular r:id="rId54"/>
      <p:bold r:id="rId55"/>
      <p:italic r:id="rId56"/>
      <p:boldItalic r:id="rId57"/>
    </p:embeddedFont>
    <p:embeddedFont>
      <p:font typeface="IBM Plex Sans Medium" panose="020B0603050203000203" pitchFamily="34" charset="0"/>
      <p:regular r:id="rId58"/>
      <p:bold r:id="rId59"/>
      <p:italic r:id="rId60"/>
      <p:boldItalic r:id="rId61"/>
    </p:embeddedFont>
    <p:embeddedFont>
      <p:font typeface="IBM Plex Sans SemiBold" panose="020B0703050203000203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21396B-1996-4149-B9C8-24DBCA7BBD1A}">
  <a:tblStyle styleId="{9621396B-1996-4149-B9C8-24DBCA7BBD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B08241-4A63-430F-AA23-A8DD487684A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63" Type="http://schemas.openxmlformats.org/officeDocument/2006/relationships/font" Target="fonts/font38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font" Target="fonts/font33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3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font" Target="fonts/font31.fntdata"/><Relationship Id="rId64" Type="http://schemas.openxmlformats.org/officeDocument/2006/relationships/font" Target="fonts/font39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font" Target="fonts/font34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62" Type="http://schemas.openxmlformats.org/officeDocument/2006/relationships/font" Target="fonts/font3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font" Target="fonts/font32.fntdata"/><Relationship Id="rId10" Type="http://schemas.openxmlformats.org/officeDocument/2006/relationships/slide" Target="slides/slide9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60" Type="http://schemas.openxmlformats.org/officeDocument/2006/relationships/font" Target="fonts/font35.fntdata"/><Relationship Id="rId65" Type="http://schemas.openxmlformats.org/officeDocument/2006/relationships/font" Target="fonts/font4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4.fntdata"/><Relationship Id="rId34" Type="http://schemas.openxmlformats.org/officeDocument/2006/relationships/font" Target="fonts/font9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2d9579ef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82d9579ef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ff71e4b8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25ff71e4b8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2d9579ef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82d9579ef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2d9579ef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282d9579ef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82d9579ef6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82d9579ef6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82d9579ef6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82d9579ef6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7cb5b993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27cb5b993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880259940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880259940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e7a638332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1e7a638332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880259940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2880259940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5f1e8dd4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g25f1e8dd4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e7a638332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1e7a638332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e7a638332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1e7a638332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82d9579ef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82d9579ef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80259940d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2880259940d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114603bb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114603bb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7a638332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e7a638332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114603bb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6114603bb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ff71e4b8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25ff71e4b8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490583" y="476250"/>
            <a:ext cx="11221992" cy="20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  <a:defRPr sz="7600" b="0" i="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90583" y="476250"/>
            <a:ext cx="11221992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IBM Plex Sans Light"/>
              <a:buNone/>
              <a:defRPr sz="6100" b="0" i="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90583" y="476251"/>
            <a:ext cx="11221992" cy="9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IBM Plex Sans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79425" y="1952625"/>
            <a:ext cx="5545138" cy="396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1600"/>
              <a:buChar char="◦"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Layout Short Header">
  <p:cSld name="Standard Layout Short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479425" y="474000"/>
            <a:ext cx="11233150" cy="95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IBM Plex Sans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479425" y="1952625"/>
            <a:ext cx="5545138" cy="442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1600"/>
              <a:buChar char="◦"/>
              <a:defRPr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1271588" y="1952625"/>
            <a:ext cx="9685337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2000"/>
              <a:buNone/>
              <a:defRPr b="0" i="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42900" algn="l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2"/>
          </p:nvPr>
        </p:nvSpPr>
        <p:spPr>
          <a:xfrm>
            <a:off x="1271588" y="2716697"/>
            <a:ext cx="9685337" cy="319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3900"/>
              <a:buNone/>
              <a:defRPr sz="3900" b="0" i="1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defRPr>
            </a:lvl1pPr>
            <a:lvl2pPr marL="914400" lvl="1" indent="-342900" algn="l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2387600" y="1952625"/>
            <a:ext cx="7416800" cy="244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2200"/>
              </a:spcBef>
              <a:spcAft>
                <a:spcPts val="0"/>
              </a:spcAft>
              <a:buSzPts val="3100"/>
              <a:buNone/>
              <a:defRPr sz="3100" b="0" i="1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marL="914400" lvl="1" indent="-342900" algn="l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2387600" y="4943201"/>
            <a:ext cx="7416800" cy="43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2500"/>
              <a:buNone/>
              <a:defRPr sz="2500" b="1" i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marL="914400" lvl="1" indent="-342900" algn="l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3"/>
          </p:nvPr>
        </p:nvSpPr>
        <p:spPr>
          <a:xfrm>
            <a:off x="318048" y="-371056"/>
            <a:ext cx="2069552" cy="2323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30000"/>
              <a:buNone/>
              <a:defRPr sz="30000" b="1" i="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L="914400" lvl="1" indent="-330200" algn="l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1600"/>
              <a:buChar char="◦"/>
              <a:defRPr>
                <a:latin typeface="IBM Plex Mono"/>
                <a:ea typeface="IBM Plex Mono"/>
                <a:cs typeface="IBM Plex Mono"/>
                <a:sym typeface="IBM Plex Mon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IBM Plex Mono"/>
                <a:ea typeface="IBM Plex Mono"/>
                <a:cs typeface="IBM Plex Mono"/>
                <a:sym typeface="IBM Plex Mon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IBM Plex Mono"/>
                <a:ea typeface="IBM Plex Mono"/>
                <a:cs typeface="IBM Plex Mono"/>
                <a:sym typeface="IBM Plex Mon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IBM Plex Mono"/>
                <a:ea typeface="IBM Plex Mono"/>
                <a:cs typeface="IBM Plex Mono"/>
                <a:sym typeface="IBM Plex Mon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1450975" y="1448593"/>
            <a:ext cx="9324976" cy="396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4900"/>
              <a:buNone/>
              <a:defRPr sz="4900" b="0" i="1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defRPr>
            </a:lvl1pPr>
            <a:lvl2pPr marL="914400" lvl="1" indent="-342900" algn="l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0583" y="476251"/>
            <a:ext cx="11221992" cy="9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IBM Plex Sans"/>
              <a:buNone/>
              <a:defRPr sz="39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9425" y="1952625"/>
            <a:ext cx="5545138" cy="396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3020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TR"/>
              <a:buChar char="◦"/>
              <a:defRPr sz="16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orient="horz" pos="4020">
          <p15:clr>
            <a:srgbClr val="F26B43"/>
          </p15:clr>
        </p15:guide>
        <p15:guide id="3" pos="302">
          <p15:clr>
            <a:srgbClr val="F26B43"/>
          </p15:clr>
        </p15:guide>
        <p15:guide id="4" pos="7378">
          <p15:clr>
            <a:srgbClr val="F26B43"/>
          </p15:clr>
        </p15:guide>
        <p15:guide id="5" orient="horz" pos="3725">
          <p15:clr>
            <a:srgbClr val="9FCC3B"/>
          </p15:clr>
        </p15:guide>
        <p15:guide id="6" orient="horz" pos="1230">
          <p15:clr>
            <a:srgbClr val="F26B43"/>
          </p15:clr>
        </p15:guide>
        <p15:guide id="7" orient="horz" pos="1593">
          <p15:clr>
            <a:srgbClr val="9FCC3B"/>
          </p15:clr>
        </p15:guide>
        <p15:guide id="8" pos="801">
          <p15:clr>
            <a:srgbClr val="F26B43"/>
          </p15:clr>
        </p15:guide>
        <p15:guide id="9" pos="914">
          <p15:clr>
            <a:srgbClr val="F26B43"/>
          </p15:clr>
        </p15:guide>
        <p15:guide id="10" pos="1391">
          <p15:clr>
            <a:srgbClr val="F26B43"/>
          </p15:clr>
        </p15:guide>
        <p15:guide id="11" pos="1504">
          <p15:clr>
            <a:srgbClr val="F26B43"/>
          </p15:clr>
        </p15:guide>
        <p15:guide id="12" pos="1980">
          <p15:clr>
            <a:srgbClr val="F26B43"/>
          </p15:clr>
        </p15:guide>
        <p15:guide id="13" pos="2094">
          <p15:clr>
            <a:srgbClr val="F26B43"/>
          </p15:clr>
        </p15:guide>
        <p15:guide id="14" pos="2593">
          <p15:clr>
            <a:srgbClr val="F26B43"/>
          </p15:clr>
        </p15:guide>
        <p15:guide id="15" pos="2706">
          <p15:clr>
            <a:srgbClr val="F26B43"/>
          </p15:clr>
        </p15:guide>
        <p15:guide id="16" pos="3182">
          <p15:clr>
            <a:srgbClr val="F26B43"/>
          </p15:clr>
        </p15:guide>
        <p15:guide id="17" pos="3296">
          <p15:clr>
            <a:srgbClr val="F26B43"/>
          </p15:clr>
        </p15:guide>
        <p15:guide id="18" pos="3795">
          <p15:clr>
            <a:srgbClr val="F26B43"/>
          </p15:clr>
        </p15:guide>
        <p15:guide id="19" pos="3908">
          <p15:clr>
            <a:srgbClr val="F26B43"/>
          </p15:clr>
        </p15:guide>
        <p15:guide id="20" pos="4384">
          <p15:clr>
            <a:srgbClr val="F26B43"/>
          </p15:clr>
        </p15:guide>
        <p15:guide id="21" pos="4498">
          <p15:clr>
            <a:srgbClr val="F26B43"/>
          </p15:clr>
        </p15:guide>
        <p15:guide id="22" pos="4974">
          <p15:clr>
            <a:srgbClr val="F26B43"/>
          </p15:clr>
        </p15:guide>
        <p15:guide id="23" pos="5087">
          <p15:clr>
            <a:srgbClr val="F26B43"/>
          </p15:clr>
        </p15:guide>
        <p15:guide id="24" pos="5586">
          <p15:clr>
            <a:srgbClr val="F26B43"/>
          </p15:clr>
        </p15:guide>
        <p15:guide id="25" pos="5700">
          <p15:clr>
            <a:srgbClr val="F26B43"/>
          </p15:clr>
        </p15:guide>
        <p15:guide id="26" pos="6176">
          <p15:clr>
            <a:srgbClr val="F26B43"/>
          </p15:clr>
        </p15:guide>
        <p15:guide id="27" pos="6289">
          <p15:clr>
            <a:srgbClr val="F26B43"/>
          </p15:clr>
        </p15:guide>
        <p15:guide id="28" pos="6788">
          <p15:clr>
            <a:srgbClr val="F26B43"/>
          </p15:clr>
        </p15:guide>
        <p15:guide id="29" pos="69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484950" y="2681300"/>
            <a:ext cx="112221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6500" b="1">
                <a:latin typeface="IBM Plex Sans"/>
                <a:ea typeface="IBM Plex Sans"/>
                <a:cs typeface="IBM Plex Sans"/>
                <a:sym typeface="IBM Plex Sans"/>
              </a:rPr>
              <a:t>[INSERT REPORT NAME] </a:t>
            </a:r>
            <a:endParaRPr sz="6500"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2" name="Google Shape;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7465671" y="2131670"/>
            <a:ext cx="4726329" cy="472632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84950" y="1478450"/>
            <a:ext cx="112221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5500"/>
              <a:t>[Insert organization’s name] </a:t>
            </a:r>
            <a:endParaRPr sz="5500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592900" y="3805813"/>
            <a:ext cx="112221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3000" i="1"/>
              <a:t>[Insert date]</a:t>
            </a:r>
            <a:r>
              <a:rPr lang="en-US" sz="5500"/>
              <a:t> </a:t>
            </a:r>
            <a:endParaRPr sz="5500"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87425" y="5637100"/>
            <a:ext cx="23700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3000" i="1"/>
              <a:t>[Insert logo]</a:t>
            </a:r>
            <a:r>
              <a:rPr lang="en-US" sz="5500"/>
              <a:t> </a:t>
            </a:r>
            <a:endParaRPr sz="5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490575" y="476250"/>
            <a:ext cx="11222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IBM Plex Sans"/>
              <a:buNone/>
            </a:pPr>
            <a:r>
              <a:rPr lang="en-US"/>
              <a:t>Employee structure</a:t>
            </a:r>
            <a:endParaRPr/>
          </a:p>
        </p:txBody>
      </p:sp>
      <p:sp>
        <p:nvSpPr>
          <p:cNvPr id="188" name="Google Shape;188;p18"/>
          <p:cNvSpPr/>
          <p:nvPr/>
        </p:nvSpPr>
        <p:spPr>
          <a:xfrm>
            <a:off x="1786725" y="5434500"/>
            <a:ext cx="8629800" cy="1080000"/>
          </a:xfrm>
          <a:prstGeom prst="roundRect">
            <a:avLst>
              <a:gd name="adj" fmla="val 10748"/>
            </a:avLst>
          </a:prstGeom>
          <a:solidFill>
            <a:schemeClr val="lt1"/>
          </a:solidFill>
          <a:ln w="19050" cap="flat" cmpd="sng">
            <a:solidFill>
              <a:srgbClr val="FFAB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89" name="Google Shape;189;p18"/>
          <p:cNvSpPr txBox="1">
            <a:spLocks noGrp="1"/>
          </p:cNvSpPr>
          <p:nvPr>
            <p:ph type="body" idx="1"/>
          </p:nvPr>
        </p:nvSpPr>
        <p:spPr>
          <a:xfrm>
            <a:off x="2007025" y="5604075"/>
            <a:ext cx="814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/>
              <a:t>[Discuss significant shifts in employee tenure or hierarchical level this quarter/month compared to last quarter/month. Provide explanations for these changes]</a:t>
            </a:r>
            <a:endParaRPr sz="1100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90" name="Google Shape;19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8"/>
          <p:cNvSpPr txBox="1">
            <a:spLocks noGrp="1"/>
          </p:cNvSpPr>
          <p:nvPr>
            <p:ph type="body" idx="1"/>
          </p:nvPr>
        </p:nvSpPr>
        <p:spPr>
          <a:xfrm>
            <a:off x="8468925" y="1542525"/>
            <a:ext cx="23217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200" b="1"/>
              <a:t>Tenure of full-time employees</a:t>
            </a:r>
            <a:endParaRPr sz="1700" b="1"/>
          </a:p>
        </p:txBody>
      </p:sp>
      <p:cxnSp>
        <p:nvCxnSpPr>
          <p:cNvPr id="192" name="Google Shape;192;p18"/>
          <p:cNvCxnSpPr/>
          <p:nvPr/>
        </p:nvCxnSpPr>
        <p:spPr>
          <a:xfrm>
            <a:off x="6318800" y="1535475"/>
            <a:ext cx="0" cy="3329100"/>
          </a:xfrm>
          <a:prstGeom prst="straightConnector1">
            <a:avLst/>
          </a:prstGeom>
          <a:noFill/>
          <a:ln w="9525" cap="flat" cmpd="sng">
            <a:solidFill>
              <a:srgbClr val="3121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" name="Google Shape;193;p18"/>
          <p:cNvSpPr txBox="1">
            <a:spLocks noGrp="1"/>
          </p:cNvSpPr>
          <p:nvPr>
            <p:ph type="body" idx="1"/>
          </p:nvPr>
        </p:nvSpPr>
        <p:spPr>
          <a:xfrm>
            <a:off x="11275413" y="5548967"/>
            <a:ext cx="193500" cy="1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>
                <a:solidFill>
                  <a:schemeClr val="lt1"/>
                </a:solidFill>
              </a:rPr>
              <a:t>X%</a:t>
            </a:r>
            <a:endParaRPr sz="800" b="1" i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</a:endParaRPr>
          </a:p>
        </p:txBody>
      </p:sp>
      <p:sp>
        <p:nvSpPr>
          <p:cNvPr id="194" name="Google Shape;194;p18"/>
          <p:cNvSpPr txBox="1">
            <a:spLocks noGrp="1"/>
          </p:cNvSpPr>
          <p:nvPr>
            <p:ph type="body" idx="1"/>
          </p:nvPr>
        </p:nvSpPr>
        <p:spPr>
          <a:xfrm>
            <a:off x="1080000" y="1535475"/>
            <a:ext cx="38481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200" b="1"/>
              <a:t>Hierarchical level distribution of full-time employees</a:t>
            </a:r>
            <a:endParaRPr sz="1200" b="1"/>
          </a:p>
        </p:txBody>
      </p:sp>
      <p:sp>
        <p:nvSpPr>
          <p:cNvPr id="195" name="Google Shape;195;p18"/>
          <p:cNvSpPr txBox="1">
            <a:spLocks noGrp="1"/>
          </p:cNvSpPr>
          <p:nvPr>
            <p:ph type="body" idx="1"/>
          </p:nvPr>
        </p:nvSpPr>
        <p:spPr>
          <a:xfrm>
            <a:off x="2035975" y="3045400"/>
            <a:ext cx="1943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 i="1"/>
              <a:t>[Insert data visualization here]</a:t>
            </a:r>
            <a:endParaRPr sz="1100" i="1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 i="1"/>
          </a:p>
        </p:txBody>
      </p:sp>
      <p:sp>
        <p:nvSpPr>
          <p:cNvPr id="196" name="Google Shape;196;p18"/>
          <p:cNvSpPr txBox="1">
            <a:spLocks noGrp="1"/>
          </p:cNvSpPr>
          <p:nvPr>
            <p:ph type="body" idx="1"/>
          </p:nvPr>
        </p:nvSpPr>
        <p:spPr>
          <a:xfrm>
            <a:off x="8657925" y="3045400"/>
            <a:ext cx="1943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 i="1"/>
              <a:t>[Insert data visualization here]</a:t>
            </a:r>
            <a:endParaRPr sz="1100" i="1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 i="1"/>
          </a:p>
        </p:txBody>
      </p:sp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10636000" y="6142675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1600" i="1"/>
              <a:t>[Insert logo]</a:t>
            </a:r>
            <a:r>
              <a:rPr lang="en-US" sz="4100"/>
              <a:t> </a:t>
            </a:r>
            <a:endParaRPr sz="4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1450975" y="1142206"/>
            <a:ext cx="4573500" cy="45735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9"/>
          <p:cNvSpPr txBox="1">
            <a:spLocks noGrp="1"/>
          </p:cNvSpPr>
          <p:nvPr>
            <p:ph type="title"/>
          </p:nvPr>
        </p:nvSpPr>
        <p:spPr>
          <a:xfrm>
            <a:off x="4305823" y="2538936"/>
            <a:ext cx="63369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Font typeface="IBM Plex Sans"/>
              <a:buNone/>
            </a:pPr>
            <a:r>
              <a:rPr lang="en-US" sz="76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METRICS</a:t>
            </a:r>
            <a:endParaRPr sz="7600"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>
            <a:spLocks noGrp="1"/>
          </p:cNvSpPr>
          <p:nvPr>
            <p:ph type="title"/>
          </p:nvPr>
        </p:nvSpPr>
        <p:spPr>
          <a:xfrm>
            <a:off x="490575" y="476250"/>
            <a:ext cx="11222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IBM Plex Sans"/>
              <a:buNone/>
            </a:pPr>
            <a:r>
              <a:rPr lang="en-US"/>
              <a:t>Employee productivity</a:t>
            </a:r>
            <a:endParaRPr/>
          </a:p>
        </p:txBody>
      </p:sp>
      <p:sp>
        <p:nvSpPr>
          <p:cNvPr id="210" name="Google Shape;210;p20"/>
          <p:cNvSpPr/>
          <p:nvPr/>
        </p:nvSpPr>
        <p:spPr>
          <a:xfrm>
            <a:off x="490575" y="1565025"/>
            <a:ext cx="2604900" cy="2238600"/>
          </a:xfrm>
          <a:prstGeom prst="roundRect">
            <a:avLst>
              <a:gd name="adj" fmla="val 4443"/>
            </a:avLst>
          </a:prstGeom>
          <a:solidFill>
            <a:schemeClr val="lt1"/>
          </a:solidFill>
          <a:ln w="19050" cap="flat" cmpd="sng">
            <a:solidFill>
              <a:srgbClr val="FFAB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11" name="Google Shape;211;p20"/>
          <p:cNvSpPr txBox="1">
            <a:spLocks noGrp="1"/>
          </p:cNvSpPr>
          <p:nvPr>
            <p:ph type="body" idx="1"/>
          </p:nvPr>
        </p:nvSpPr>
        <p:spPr>
          <a:xfrm>
            <a:off x="656808" y="1786255"/>
            <a:ext cx="2276100" cy="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/>
              <a:t>[Provide a short analysis of why the numbers have increased/decreased and discuss any significant shifts in these metrics along with potential reasons]</a:t>
            </a:r>
            <a:endParaRPr sz="1100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212" name="Google Shape;21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0"/>
          <p:cNvSpPr txBox="1">
            <a:spLocks noGrp="1"/>
          </p:cNvSpPr>
          <p:nvPr>
            <p:ph type="body" idx="1"/>
          </p:nvPr>
        </p:nvSpPr>
        <p:spPr>
          <a:xfrm>
            <a:off x="11275413" y="5548967"/>
            <a:ext cx="193500" cy="1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>
                <a:solidFill>
                  <a:schemeClr val="lt1"/>
                </a:solidFill>
              </a:rPr>
              <a:t>X%</a:t>
            </a:r>
            <a:endParaRPr sz="800" b="1" i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</a:endParaRPr>
          </a:p>
        </p:txBody>
      </p:sp>
      <p:sp>
        <p:nvSpPr>
          <p:cNvPr id="214" name="Google Shape;214;p20"/>
          <p:cNvSpPr txBox="1">
            <a:spLocks noGrp="1"/>
          </p:cNvSpPr>
          <p:nvPr>
            <p:ph type="body" idx="1"/>
          </p:nvPr>
        </p:nvSpPr>
        <p:spPr>
          <a:xfrm>
            <a:off x="8849925" y="1565025"/>
            <a:ext cx="23217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200" b="1"/>
              <a:t>Revenue per employee</a:t>
            </a:r>
            <a:endParaRPr sz="1700" b="1"/>
          </a:p>
        </p:txBody>
      </p:sp>
      <p:sp>
        <p:nvSpPr>
          <p:cNvPr id="215" name="Google Shape;215;p20"/>
          <p:cNvSpPr txBox="1">
            <a:spLocks noGrp="1"/>
          </p:cNvSpPr>
          <p:nvPr>
            <p:ph type="body" idx="1"/>
          </p:nvPr>
        </p:nvSpPr>
        <p:spPr>
          <a:xfrm>
            <a:off x="9038925" y="3395925"/>
            <a:ext cx="1943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 i="1"/>
              <a:t>[Insert visualization here]</a:t>
            </a:r>
            <a:endParaRPr sz="1100" i="1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 i="1"/>
          </a:p>
        </p:txBody>
      </p:sp>
      <p:sp>
        <p:nvSpPr>
          <p:cNvPr id="216" name="Google Shape;216;p20"/>
          <p:cNvSpPr txBox="1">
            <a:spLocks noGrp="1"/>
          </p:cNvSpPr>
          <p:nvPr>
            <p:ph type="body" idx="1"/>
          </p:nvPr>
        </p:nvSpPr>
        <p:spPr>
          <a:xfrm>
            <a:off x="4159063" y="1565025"/>
            <a:ext cx="23217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200" b="1"/>
              <a:t>Profit per employee</a:t>
            </a:r>
            <a:endParaRPr sz="1700" b="1"/>
          </a:p>
        </p:txBody>
      </p:sp>
      <p:sp>
        <p:nvSpPr>
          <p:cNvPr id="217" name="Google Shape;217;p20"/>
          <p:cNvSpPr txBox="1">
            <a:spLocks noGrp="1"/>
          </p:cNvSpPr>
          <p:nvPr>
            <p:ph type="body" idx="1"/>
          </p:nvPr>
        </p:nvSpPr>
        <p:spPr>
          <a:xfrm>
            <a:off x="4348063" y="3395925"/>
            <a:ext cx="1943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 i="1"/>
              <a:t>[Insert visualization here]</a:t>
            </a:r>
            <a:endParaRPr sz="1100" i="1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 i="1"/>
          </a:p>
        </p:txBody>
      </p:sp>
      <p:cxnSp>
        <p:nvCxnSpPr>
          <p:cNvPr id="218" name="Google Shape;218;p20"/>
          <p:cNvCxnSpPr/>
          <p:nvPr/>
        </p:nvCxnSpPr>
        <p:spPr>
          <a:xfrm>
            <a:off x="7708336" y="1543426"/>
            <a:ext cx="0" cy="4605000"/>
          </a:xfrm>
          <a:prstGeom prst="straightConnector1">
            <a:avLst/>
          </a:prstGeom>
          <a:noFill/>
          <a:ln w="9525" cap="flat" cmpd="sng">
            <a:solidFill>
              <a:srgbClr val="3121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" name="Google Shape;219;p20"/>
          <p:cNvSpPr txBox="1">
            <a:spLocks noGrp="1"/>
          </p:cNvSpPr>
          <p:nvPr>
            <p:ph type="title"/>
          </p:nvPr>
        </p:nvSpPr>
        <p:spPr>
          <a:xfrm>
            <a:off x="10636000" y="6142675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1600" i="1"/>
              <a:t>[Insert logo]</a:t>
            </a:r>
            <a:r>
              <a:rPr lang="en-US" sz="4100"/>
              <a:t> </a:t>
            </a:r>
            <a:endParaRPr sz="4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490575" y="476250"/>
            <a:ext cx="11222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IBM Plex Sans"/>
              <a:buNone/>
            </a:pPr>
            <a:r>
              <a:rPr lang="en-US"/>
              <a:t>Employee productivity</a:t>
            </a:r>
            <a:endParaRPr/>
          </a:p>
        </p:txBody>
      </p:sp>
      <p:sp>
        <p:nvSpPr>
          <p:cNvPr id="225" name="Google Shape;225;p21"/>
          <p:cNvSpPr/>
          <p:nvPr/>
        </p:nvSpPr>
        <p:spPr>
          <a:xfrm>
            <a:off x="490575" y="1565025"/>
            <a:ext cx="10978500" cy="829500"/>
          </a:xfrm>
          <a:prstGeom prst="roundRect">
            <a:avLst>
              <a:gd name="adj" fmla="val 9358"/>
            </a:avLst>
          </a:prstGeom>
          <a:solidFill>
            <a:schemeClr val="lt1"/>
          </a:solidFill>
          <a:ln w="19050" cap="flat" cmpd="sng">
            <a:solidFill>
              <a:srgbClr val="FFAB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26" name="Google Shape;226;p21"/>
          <p:cNvSpPr txBox="1">
            <a:spLocks noGrp="1"/>
          </p:cNvSpPr>
          <p:nvPr>
            <p:ph type="body" idx="1"/>
          </p:nvPr>
        </p:nvSpPr>
        <p:spPr>
          <a:xfrm>
            <a:off x="725425" y="1752050"/>
            <a:ext cx="104463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/>
              <a:t>[Provide a short analysis of why the cost per hire has risen/dropped, discuss factors affecting time to fill duration, and mention how quality of hire is being evaluate and its implication]</a:t>
            </a:r>
            <a:endParaRPr sz="1100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227" name="Google Shape;22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1"/>
          <p:cNvSpPr txBox="1">
            <a:spLocks noGrp="1"/>
          </p:cNvSpPr>
          <p:nvPr>
            <p:ph type="body" idx="1"/>
          </p:nvPr>
        </p:nvSpPr>
        <p:spPr>
          <a:xfrm>
            <a:off x="10970613" y="5548967"/>
            <a:ext cx="193500" cy="1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>
                <a:solidFill>
                  <a:schemeClr val="lt1"/>
                </a:solidFill>
              </a:rPr>
              <a:t>X%</a:t>
            </a:r>
            <a:endParaRPr sz="800" b="1" i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</a:endParaRPr>
          </a:p>
        </p:txBody>
      </p:sp>
      <p:sp>
        <p:nvSpPr>
          <p:cNvPr id="229" name="Google Shape;229;p21"/>
          <p:cNvSpPr txBox="1">
            <a:spLocks noGrp="1"/>
          </p:cNvSpPr>
          <p:nvPr>
            <p:ph type="body" idx="1"/>
          </p:nvPr>
        </p:nvSpPr>
        <p:spPr>
          <a:xfrm>
            <a:off x="4888725" y="2774925"/>
            <a:ext cx="23217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200" b="1"/>
              <a:t>Time to fill</a:t>
            </a:r>
            <a:endParaRPr sz="1700" b="1"/>
          </a:p>
        </p:txBody>
      </p:sp>
      <p:sp>
        <p:nvSpPr>
          <p:cNvPr id="230" name="Google Shape;230;p21"/>
          <p:cNvSpPr txBox="1">
            <a:spLocks noGrp="1"/>
          </p:cNvSpPr>
          <p:nvPr>
            <p:ph type="body" idx="1"/>
          </p:nvPr>
        </p:nvSpPr>
        <p:spPr>
          <a:xfrm>
            <a:off x="5077725" y="4453425"/>
            <a:ext cx="1943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 i="1"/>
              <a:t>[Insert visualization here]</a:t>
            </a:r>
            <a:endParaRPr sz="1100" i="1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 i="1"/>
          </a:p>
        </p:txBody>
      </p:sp>
      <p:sp>
        <p:nvSpPr>
          <p:cNvPr id="231" name="Google Shape;231;p21"/>
          <p:cNvSpPr txBox="1">
            <a:spLocks noGrp="1"/>
          </p:cNvSpPr>
          <p:nvPr>
            <p:ph type="body" idx="1"/>
          </p:nvPr>
        </p:nvSpPr>
        <p:spPr>
          <a:xfrm>
            <a:off x="731263" y="2774925"/>
            <a:ext cx="23217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200" b="1"/>
              <a:t>Cost per hire</a:t>
            </a:r>
            <a:endParaRPr sz="1700" b="1"/>
          </a:p>
        </p:txBody>
      </p:sp>
      <p:sp>
        <p:nvSpPr>
          <p:cNvPr id="232" name="Google Shape;232;p21"/>
          <p:cNvSpPr txBox="1">
            <a:spLocks noGrp="1"/>
          </p:cNvSpPr>
          <p:nvPr>
            <p:ph type="body" idx="1"/>
          </p:nvPr>
        </p:nvSpPr>
        <p:spPr>
          <a:xfrm>
            <a:off x="920263" y="4453425"/>
            <a:ext cx="1943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 i="1"/>
              <a:t>[Insert visualization here]</a:t>
            </a:r>
            <a:endParaRPr sz="1100" i="1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 i="1"/>
          </a:p>
        </p:txBody>
      </p:sp>
      <p:cxnSp>
        <p:nvCxnSpPr>
          <p:cNvPr id="233" name="Google Shape;233;p21"/>
          <p:cNvCxnSpPr/>
          <p:nvPr/>
        </p:nvCxnSpPr>
        <p:spPr>
          <a:xfrm>
            <a:off x="4067186" y="2774926"/>
            <a:ext cx="0" cy="3424500"/>
          </a:xfrm>
          <a:prstGeom prst="straightConnector1">
            <a:avLst/>
          </a:prstGeom>
          <a:noFill/>
          <a:ln w="9525" cap="flat" cmpd="sng">
            <a:solidFill>
              <a:srgbClr val="3121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21"/>
          <p:cNvCxnSpPr/>
          <p:nvPr/>
        </p:nvCxnSpPr>
        <p:spPr>
          <a:xfrm>
            <a:off x="8205191" y="2774926"/>
            <a:ext cx="0" cy="3424500"/>
          </a:xfrm>
          <a:prstGeom prst="straightConnector1">
            <a:avLst/>
          </a:prstGeom>
          <a:noFill/>
          <a:ln w="9525" cap="flat" cmpd="sng">
            <a:solidFill>
              <a:srgbClr val="3121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21"/>
          <p:cNvSpPr txBox="1">
            <a:spLocks noGrp="1"/>
          </p:cNvSpPr>
          <p:nvPr>
            <p:ph type="body" idx="1"/>
          </p:nvPr>
        </p:nvSpPr>
        <p:spPr>
          <a:xfrm>
            <a:off x="9131525" y="2774925"/>
            <a:ext cx="23217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200" b="1"/>
              <a:t>Quality of hire</a:t>
            </a:r>
            <a:endParaRPr sz="1700" b="1"/>
          </a:p>
        </p:txBody>
      </p:sp>
      <p:sp>
        <p:nvSpPr>
          <p:cNvPr id="236" name="Google Shape;236;p21"/>
          <p:cNvSpPr txBox="1">
            <a:spLocks noGrp="1"/>
          </p:cNvSpPr>
          <p:nvPr>
            <p:ph type="body" idx="1"/>
          </p:nvPr>
        </p:nvSpPr>
        <p:spPr>
          <a:xfrm>
            <a:off x="9320525" y="4453425"/>
            <a:ext cx="1943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 i="1"/>
              <a:t>[Insert visualization here]</a:t>
            </a:r>
            <a:endParaRPr sz="1100" i="1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 i="1"/>
          </a:p>
        </p:txBody>
      </p:sp>
      <p:sp>
        <p:nvSpPr>
          <p:cNvPr id="237" name="Google Shape;237;p21"/>
          <p:cNvSpPr txBox="1">
            <a:spLocks noGrp="1"/>
          </p:cNvSpPr>
          <p:nvPr>
            <p:ph type="title"/>
          </p:nvPr>
        </p:nvSpPr>
        <p:spPr>
          <a:xfrm>
            <a:off x="10636000" y="6142675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1600" i="1"/>
              <a:t>[Insert logo]</a:t>
            </a:r>
            <a:r>
              <a:rPr lang="en-US" sz="4100"/>
              <a:t> </a:t>
            </a:r>
            <a:endParaRPr sz="4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title"/>
          </p:nvPr>
        </p:nvSpPr>
        <p:spPr>
          <a:xfrm>
            <a:off x="490575" y="476250"/>
            <a:ext cx="11222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IBM Plex Sans"/>
              <a:buNone/>
            </a:pPr>
            <a:r>
              <a:rPr lang="en-US"/>
              <a:t>Employee engagement &amp; satisfaction </a:t>
            </a:r>
            <a:endParaRPr/>
          </a:p>
        </p:txBody>
      </p:sp>
      <p:sp>
        <p:nvSpPr>
          <p:cNvPr id="243" name="Google Shape;243;p22"/>
          <p:cNvSpPr/>
          <p:nvPr/>
        </p:nvSpPr>
        <p:spPr>
          <a:xfrm>
            <a:off x="1786725" y="5434500"/>
            <a:ext cx="8629800" cy="1080000"/>
          </a:xfrm>
          <a:prstGeom prst="roundRect">
            <a:avLst>
              <a:gd name="adj" fmla="val 3305"/>
            </a:avLst>
          </a:prstGeom>
          <a:solidFill>
            <a:schemeClr val="lt1"/>
          </a:solidFill>
          <a:ln w="19050" cap="flat" cmpd="sng">
            <a:solidFill>
              <a:srgbClr val="FFAB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>
            <a:off x="2007025" y="5604075"/>
            <a:ext cx="814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/>
              <a:t>[Provide an analysis of factors contributing to the rise or drop in eNPS and discuss what’s driving employee engagement scores]</a:t>
            </a:r>
            <a:endParaRPr sz="1100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245" name="Google Shape;24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2"/>
          <p:cNvSpPr txBox="1">
            <a:spLocks noGrp="1"/>
          </p:cNvSpPr>
          <p:nvPr>
            <p:ph type="body" idx="1"/>
          </p:nvPr>
        </p:nvSpPr>
        <p:spPr>
          <a:xfrm>
            <a:off x="8468925" y="1542525"/>
            <a:ext cx="23217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200" b="1"/>
              <a:t>Employee engagement score</a:t>
            </a:r>
            <a:endParaRPr sz="1700" b="1"/>
          </a:p>
        </p:txBody>
      </p:sp>
      <p:cxnSp>
        <p:nvCxnSpPr>
          <p:cNvPr id="247" name="Google Shape;247;p22"/>
          <p:cNvCxnSpPr/>
          <p:nvPr/>
        </p:nvCxnSpPr>
        <p:spPr>
          <a:xfrm>
            <a:off x="6318800" y="1535475"/>
            <a:ext cx="0" cy="3329100"/>
          </a:xfrm>
          <a:prstGeom prst="straightConnector1">
            <a:avLst/>
          </a:prstGeom>
          <a:noFill/>
          <a:ln w="9525" cap="flat" cmpd="sng">
            <a:solidFill>
              <a:srgbClr val="3121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p22"/>
          <p:cNvSpPr txBox="1">
            <a:spLocks noGrp="1"/>
          </p:cNvSpPr>
          <p:nvPr>
            <p:ph type="body" idx="1"/>
          </p:nvPr>
        </p:nvSpPr>
        <p:spPr>
          <a:xfrm>
            <a:off x="11275413" y="5548967"/>
            <a:ext cx="193500" cy="1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>
                <a:solidFill>
                  <a:schemeClr val="lt1"/>
                </a:solidFill>
              </a:rPr>
              <a:t>X%</a:t>
            </a:r>
            <a:endParaRPr sz="800" b="1" i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</a:endParaRPr>
          </a:p>
        </p:txBody>
      </p:sp>
      <p:sp>
        <p:nvSpPr>
          <p:cNvPr id="249" name="Google Shape;249;p22"/>
          <p:cNvSpPr txBox="1">
            <a:spLocks noGrp="1"/>
          </p:cNvSpPr>
          <p:nvPr>
            <p:ph type="body" idx="1"/>
          </p:nvPr>
        </p:nvSpPr>
        <p:spPr>
          <a:xfrm>
            <a:off x="1080000" y="1535475"/>
            <a:ext cx="38481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200" b="1"/>
              <a:t>Employee Net Promoter Score</a:t>
            </a:r>
            <a:endParaRPr sz="1200" b="1"/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1"/>
          </p:nvPr>
        </p:nvSpPr>
        <p:spPr>
          <a:xfrm>
            <a:off x="2035975" y="3045400"/>
            <a:ext cx="1943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 i="1"/>
              <a:t>[Insert data visualization here]</a:t>
            </a:r>
            <a:endParaRPr sz="1100" i="1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 i="1"/>
          </a:p>
        </p:txBody>
      </p:sp>
      <p:sp>
        <p:nvSpPr>
          <p:cNvPr id="251" name="Google Shape;251;p22"/>
          <p:cNvSpPr txBox="1">
            <a:spLocks noGrp="1"/>
          </p:cNvSpPr>
          <p:nvPr>
            <p:ph type="body" idx="1"/>
          </p:nvPr>
        </p:nvSpPr>
        <p:spPr>
          <a:xfrm>
            <a:off x="8657925" y="3045400"/>
            <a:ext cx="1943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 i="1"/>
              <a:t>[Insert data visualization here]</a:t>
            </a:r>
            <a:endParaRPr sz="1100" i="1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 i="1"/>
          </a:p>
        </p:txBody>
      </p:sp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0636000" y="6142675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1600" i="1"/>
              <a:t>[Insert logo]</a:t>
            </a:r>
            <a:r>
              <a:rPr lang="en-US" sz="4100"/>
              <a:t> </a:t>
            </a:r>
            <a:endParaRPr sz="4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 txBox="1">
            <a:spLocks noGrp="1"/>
          </p:cNvSpPr>
          <p:nvPr>
            <p:ph type="title"/>
          </p:nvPr>
        </p:nvSpPr>
        <p:spPr>
          <a:xfrm>
            <a:off x="490575" y="476250"/>
            <a:ext cx="11222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IBM Plex Sans"/>
              <a:buNone/>
            </a:pPr>
            <a:r>
              <a:rPr lang="en-US"/>
              <a:t>Turnover &amp; retention update</a:t>
            </a:r>
            <a:endParaRPr/>
          </a:p>
        </p:txBody>
      </p:sp>
      <p:sp>
        <p:nvSpPr>
          <p:cNvPr id="258" name="Google Shape;258;p23"/>
          <p:cNvSpPr/>
          <p:nvPr/>
        </p:nvSpPr>
        <p:spPr>
          <a:xfrm>
            <a:off x="490575" y="1565025"/>
            <a:ext cx="10978500" cy="829500"/>
          </a:xfrm>
          <a:prstGeom prst="roundRect">
            <a:avLst>
              <a:gd name="adj" fmla="val 4443"/>
            </a:avLst>
          </a:prstGeom>
          <a:solidFill>
            <a:schemeClr val="lt1"/>
          </a:solidFill>
          <a:ln w="19050" cap="flat" cmpd="sng">
            <a:solidFill>
              <a:srgbClr val="FFAB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59" name="Google Shape;259;p23"/>
          <p:cNvSpPr txBox="1">
            <a:spLocks noGrp="1"/>
          </p:cNvSpPr>
          <p:nvPr>
            <p:ph type="body" idx="1"/>
          </p:nvPr>
        </p:nvSpPr>
        <p:spPr>
          <a:xfrm>
            <a:off x="725425" y="1752050"/>
            <a:ext cx="104463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/>
              <a:t>[Provide a short analysis of the reasons behind any significant increase or decrease in turnover, and discuss your retention strategies and their outcomes]</a:t>
            </a:r>
            <a:endParaRPr sz="1100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260" name="Google Shape;26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3"/>
          <p:cNvSpPr txBox="1">
            <a:spLocks noGrp="1"/>
          </p:cNvSpPr>
          <p:nvPr>
            <p:ph type="body" idx="1"/>
          </p:nvPr>
        </p:nvSpPr>
        <p:spPr>
          <a:xfrm>
            <a:off x="10970613" y="5548967"/>
            <a:ext cx="193500" cy="1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>
                <a:solidFill>
                  <a:schemeClr val="lt1"/>
                </a:solidFill>
              </a:rPr>
              <a:t>X%</a:t>
            </a:r>
            <a:endParaRPr sz="800" b="1" i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</a:endParaRPr>
          </a:p>
        </p:txBody>
      </p:sp>
      <p:sp>
        <p:nvSpPr>
          <p:cNvPr id="262" name="Google Shape;262;p23"/>
          <p:cNvSpPr txBox="1">
            <a:spLocks noGrp="1"/>
          </p:cNvSpPr>
          <p:nvPr>
            <p:ph type="body" idx="1"/>
          </p:nvPr>
        </p:nvSpPr>
        <p:spPr>
          <a:xfrm>
            <a:off x="4888725" y="2774925"/>
            <a:ext cx="23217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200" b="1"/>
              <a:t>Turnover cost</a:t>
            </a:r>
            <a:endParaRPr sz="1700" b="1"/>
          </a:p>
        </p:txBody>
      </p:sp>
      <p:sp>
        <p:nvSpPr>
          <p:cNvPr id="263" name="Google Shape;263;p23"/>
          <p:cNvSpPr txBox="1">
            <a:spLocks noGrp="1"/>
          </p:cNvSpPr>
          <p:nvPr>
            <p:ph type="body" idx="1"/>
          </p:nvPr>
        </p:nvSpPr>
        <p:spPr>
          <a:xfrm>
            <a:off x="5077725" y="4453425"/>
            <a:ext cx="1943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 i="1"/>
              <a:t>[Insert visualization here]</a:t>
            </a:r>
            <a:endParaRPr sz="1100" i="1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 i="1"/>
          </a:p>
        </p:txBody>
      </p:sp>
      <p:sp>
        <p:nvSpPr>
          <p:cNvPr id="264" name="Google Shape;264;p23"/>
          <p:cNvSpPr txBox="1">
            <a:spLocks noGrp="1"/>
          </p:cNvSpPr>
          <p:nvPr>
            <p:ph type="body" idx="1"/>
          </p:nvPr>
        </p:nvSpPr>
        <p:spPr>
          <a:xfrm>
            <a:off x="731263" y="2774925"/>
            <a:ext cx="23217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200" b="1"/>
              <a:t>Turnover rate</a:t>
            </a:r>
            <a:endParaRPr sz="1700" b="1"/>
          </a:p>
        </p:txBody>
      </p:sp>
      <p:sp>
        <p:nvSpPr>
          <p:cNvPr id="265" name="Google Shape;265;p23"/>
          <p:cNvSpPr txBox="1">
            <a:spLocks noGrp="1"/>
          </p:cNvSpPr>
          <p:nvPr>
            <p:ph type="body" idx="1"/>
          </p:nvPr>
        </p:nvSpPr>
        <p:spPr>
          <a:xfrm>
            <a:off x="920263" y="4453425"/>
            <a:ext cx="1943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 i="1"/>
              <a:t>[Insert visualization here]</a:t>
            </a:r>
            <a:endParaRPr sz="1100" i="1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 i="1"/>
          </a:p>
        </p:txBody>
      </p:sp>
      <p:cxnSp>
        <p:nvCxnSpPr>
          <p:cNvPr id="266" name="Google Shape;266;p23"/>
          <p:cNvCxnSpPr/>
          <p:nvPr/>
        </p:nvCxnSpPr>
        <p:spPr>
          <a:xfrm>
            <a:off x="4067186" y="2774926"/>
            <a:ext cx="0" cy="3424500"/>
          </a:xfrm>
          <a:prstGeom prst="straightConnector1">
            <a:avLst/>
          </a:prstGeom>
          <a:noFill/>
          <a:ln w="9525" cap="flat" cmpd="sng">
            <a:solidFill>
              <a:srgbClr val="3121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23"/>
          <p:cNvCxnSpPr/>
          <p:nvPr/>
        </p:nvCxnSpPr>
        <p:spPr>
          <a:xfrm>
            <a:off x="8205191" y="2774926"/>
            <a:ext cx="0" cy="3424500"/>
          </a:xfrm>
          <a:prstGeom prst="straightConnector1">
            <a:avLst/>
          </a:prstGeom>
          <a:noFill/>
          <a:ln w="9525" cap="flat" cmpd="sng">
            <a:solidFill>
              <a:srgbClr val="3121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p23"/>
          <p:cNvSpPr txBox="1">
            <a:spLocks noGrp="1"/>
          </p:cNvSpPr>
          <p:nvPr>
            <p:ph type="body" idx="1"/>
          </p:nvPr>
        </p:nvSpPr>
        <p:spPr>
          <a:xfrm>
            <a:off x="9131525" y="2774925"/>
            <a:ext cx="23217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200" b="1"/>
              <a:t>Retention rate</a:t>
            </a:r>
            <a:endParaRPr sz="1700" b="1"/>
          </a:p>
        </p:txBody>
      </p:sp>
      <p:sp>
        <p:nvSpPr>
          <p:cNvPr id="269" name="Google Shape;269;p23"/>
          <p:cNvSpPr txBox="1">
            <a:spLocks noGrp="1"/>
          </p:cNvSpPr>
          <p:nvPr>
            <p:ph type="body" idx="1"/>
          </p:nvPr>
        </p:nvSpPr>
        <p:spPr>
          <a:xfrm>
            <a:off x="9320525" y="4453425"/>
            <a:ext cx="1943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 i="1"/>
              <a:t>[Insert visualization here]</a:t>
            </a:r>
            <a:endParaRPr sz="1100" i="1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 i="1"/>
          </a:p>
        </p:txBody>
      </p:sp>
      <p:sp>
        <p:nvSpPr>
          <p:cNvPr id="270" name="Google Shape;270;p23"/>
          <p:cNvSpPr txBox="1">
            <a:spLocks noGrp="1"/>
          </p:cNvSpPr>
          <p:nvPr>
            <p:ph type="title"/>
          </p:nvPr>
        </p:nvSpPr>
        <p:spPr>
          <a:xfrm>
            <a:off x="10636000" y="6142675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1600" i="1"/>
              <a:t>[Insert logo]</a:t>
            </a:r>
            <a:r>
              <a:rPr lang="en-US" sz="4100"/>
              <a:t> </a:t>
            </a:r>
            <a:endParaRPr sz="4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5240333" y="1146967"/>
            <a:ext cx="4564200" cy="45642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931450" y="2081725"/>
            <a:ext cx="6028200" cy="18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Font typeface="IBM Plex Sans"/>
              <a:buNone/>
            </a:pPr>
            <a:r>
              <a:rPr lang="en-US" sz="76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STRATEGIC INITIATIVES UPDATE</a:t>
            </a:r>
            <a:endParaRPr sz="7600" b="1" i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 txBox="1">
            <a:spLocks noGrp="1"/>
          </p:cNvSpPr>
          <p:nvPr>
            <p:ph type="title"/>
          </p:nvPr>
        </p:nvSpPr>
        <p:spPr>
          <a:xfrm>
            <a:off x="490575" y="476250"/>
            <a:ext cx="11222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IBM Plex Sans"/>
              <a:buNone/>
            </a:pPr>
            <a:r>
              <a:rPr lang="en-US"/>
              <a:t>[Insert initiative name]</a:t>
            </a:r>
            <a:endParaRPr/>
          </a:p>
        </p:txBody>
      </p:sp>
      <p:sp>
        <p:nvSpPr>
          <p:cNvPr id="283" name="Google Shape;283;p25"/>
          <p:cNvSpPr/>
          <p:nvPr/>
        </p:nvSpPr>
        <p:spPr>
          <a:xfrm>
            <a:off x="491825" y="1412625"/>
            <a:ext cx="5510400" cy="982800"/>
          </a:xfrm>
          <a:prstGeom prst="roundRect">
            <a:avLst>
              <a:gd name="adj" fmla="val 7961"/>
            </a:avLst>
          </a:prstGeom>
          <a:solidFill>
            <a:schemeClr val="lt1"/>
          </a:solidFill>
          <a:ln w="19050" cap="flat" cmpd="sng">
            <a:solidFill>
              <a:srgbClr val="FFAB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84" name="Google Shape;284;p25"/>
          <p:cNvSpPr txBox="1">
            <a:spLocks noGrp="1"/>
          </p:cNvSpPr>
          <p:nvPr>
            <p:ph type="body" idx="1"/>
          </p:nvPr>
        </p:nvSpPr>
        <p:spPr>
          <a:xfrm>
            <a:off x="658171" y="1593600"/>
            <a:ext cx="493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/>
              <a:t>[Provide a concise overview of this initiative]</a:t>
            </a:r>
            <a:endParaRPr sz="1100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285" name="Google Shape;28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5"/>
          <p:cNvSpPr/>
          <p:nvPr/>
        </p:nvSpPr>
        <p:spPr>
          <a:xfrm>
            <a:off x="6178081" y="1412625"/>
            <a:ext cx="55104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87" name="Google Shape;287;p25"/>
          <p:cNvSpPr txBox="1">
            <a:spLocks noGrp="1"/>
          </p:cNvSpPr>
          <p:nvPr>
            <p:ph type="body" idx="1"/>
          </p:nvPr>
        </p:nvSpPr>
        <p:spPr>
          <a:xfrm>
            <a:off x="6178050" y="1531350"/>
            <a:ext cx="55104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Status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288" name="Google Shape;288;p25"/>
          <p:cNvSpPr txBox="1">
            <a:spLocks noGrp="1"/>
          </p:cNvSpPr>
          <p:nvPr>
            <p:ph type="body" idx="1"/>
          </p:nvPr>
        </p:nvSpPr>
        <p:spPr>
          <a:xfrm>
            <a:off x="8076925" y="2070000"/>
            <a:ext cx="1943700" cy="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 i="1"/>
              <a:t>[Insert visualization here]</a:t>
            </a:r>
            <a:endParaRPr sz="1100" i="1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 i="1"/>
          </a:p>
        </p:txBody>
      </p:sp>
      <p:sp>
        <p:nvSpPr>
          <p:cNvPr id="289" name="Google Shape;289;p25"/>
          <p:cNvSpPr/>
          <p:nvPr/>
        </p:nvSpPr>
        <p:spPr>
          <a:xfrm>
            <a:off x="469575" y="2658900"/>
            <a:ext cx="43650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90" name="Google Shape;290;p25"/>
          <p:cNvSpPr txBox="1">
            <a:spLocks noGrp="1"/>
          </p:cNvSpPr>
          <p:nvPr>
            <p:ph type="body" idx="1"/>
          </p:nvPr>
        </p:nvSpPr>
        <p:spPr>
          <a:xfrm>
            <a:off x="469550" y="2777625"/>
            <a:ext cx="43650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Challenges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graphicFrame>
        <p:nvGraphicFramePr>
          <p:cNvPr id="291" name="Google Shape;291;p25"/>
          <p:cNvGraphicFramePr/>
          <p:nvPr/>
        </p:nvGraphicFramePr>
        <p:xfrm>
          <a:off x="469538" y="3321076"/>
          <a:ext cx="4365100" cy="1867602"/>
        </p:xfrm>
        <a:graphic>
          <a:graphicData uri="http://schemas.openxmlformats.org/drawingml/2006/table">
            <a:tbl>
              <a:tblPr>
                <a:noFill/>
                <a:tableStyleId>{9621396B-1996-4149-B9C8-24DBCA7BBD1A}</a:tableStyleId>
              </a:tblPr>
              <a:tblGrid>
                <a:gridCol w="206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Challenges</a:t>
                      </a:r>
                      <a:endParaRPr sz="1100" b="1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Solutions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[Brief description of the challenge]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[Brief description of your solution]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[Brief description of the challenge]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[Brief description of your solution]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..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2" name="Google Shape;292;p25"/>
          <p:cNvSpPr/>
          <p:nvPr/>
        </p:nvSpPr>
        <p:spPr>
          <a:xfrm>
            <a:off x="5087667" y="2658900"/>
            <a:ext cx="31899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93" name="Google Shape;293;p25"/>
          <p:cNvSpPr txBox="1">
            <a:spLocks noGrp="1"/>
          </p:cNvSpPr>
          <p:nvPr>
            <p:ph type="body" idx="1"/>
          </p:nvPr>
        </p:nvSpPr>
        <p:spPr>
          <a:xfrm>
            <a:off x="5087649" y="2777625"/>
            <a:ext cx="31899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Key learnings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294" name="Google Shape;294;p25"/>
          <p:cNvSpPr/>
          <p:nvPr/>
        </p:nvSpPr>
        <p:spPr>
          <a:xfrm>
            <a:off x="5102603" y="3321075"/>
            <a:ext cx="3174900" cy="1845000"/>
          </a:xfrm>
          <a:prstGeom prst="rect">
            <a:avLst/>
          </a:prstGeom>
          <a:noFill/>
          <a:ln w="9525" cap="flat" cmpd="sng">
            <a:solidFill>
              <a:srgbClr val="3121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5"/>
          <p:cNvSpPr txBox="1">
            <a:spLocks noGrp="1"/>
          </p:cNvSpPr>
          <p:nvPr>
            <p:ph type="body" idx="1"/>
          </p:nvPr>
        </p:nvSpPr>
        <p:spPr>
          <a:xfrm>
            <a:off x="5149280" y="3476525"/>
            <a:ext cx="29160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9845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[Brief description of what you’ve learned from this initiative]</a:t>
            </a:r>
            <a:endParaRPr sz="1100"/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96" name="Google Shape;296;p25"/>
          <p:cNvSpPr/>
          <p:nvPr/>
        </p:nvSpPr>
        <p:spPr>
          <a:xfrm>
            <a:off x="8483543" y="2658900"/>
            <a:ext cx="32049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8483525" y="2777625"/>
            <a:ext cx="32049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Milestones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298" name="Google Shape;298;p25"/>
          <p:cNvSpPr/>
          <p:nvPr/>
        </p:nvSpPr>
        <p:spPr>
          <a:xfrm>
            <a:off x="8498549" y="3321075"/>
            <a:ext cx="3189900" cy="1845000"/>
          </a:xfrm>
          <a:prstGeom prst="rect">
            <a:avLst/>
          </a:prstGeom>
          <a:noFill/>
          <a:ln w="9525" cap="flat" cmpd="sng">
            <a:solidFill>
              <a:srgbClr val="3121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body" idx="1"/>
          </p:nvPr>
        </p:nvSpPr>
        <p:spPr>
          <a:xfrm>
            <a:off x="8545445" y="3476525"/>
            <a:ext cx="29295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[List the milestones that you have achieved in your initiative]</a:t>
            </a:r>
            <a:endParaRPr sz="1100"/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00" name="Google Shape;300;p25"/>
          <p:cNvSpPr/>
          <p:nvPr/>
        </p:nvSpPr>
        <p:spPr>
          <a:xfrm>
            <a:off x="469633" y="5372400"/>
            <a:ext cx="112221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301" name="Google Shape;301;p25"/>
          <p:cNvSpPr txBox="1">
            <a:spLocks noGrp="1"/>
          </p:cNvSpPr>
          <p:nvPr>
            <p:ph type="body" idx="1"/>
          </p:nvPr>
        </p:nvSpPr>
        <p:spPr>
          <a:xfrm>
            <a:off x="469570" y="5491125"/>
            <a:ext cx="112221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Decision required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302" name="Google Shape;302;p25"/>
          <p:cNvSpPr txBox="1">
            <a:spLocks noGrp="1"/>
          </p:cNvSpPr>
          <p:nvPr>
            <p:ph type="body" idx="1"/>
          </p:nvPr>
        </p:nvSpPr>
        <p:spPr>
          <a:xfrm>
            <a:off x="469550" y="6034575"/>
            <a:ext cx="112221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[Include any requests for board actions that you might have]</a:t>
            </a:r>
            <a:endParaRPr sz="1000"/>
          </a:p>
        </p:txBody>
      </p:sp>
      <p:sp>
        <p:nvSpPr>
          <p:cNvPr id="303" name="Google Shape;303;p25"/>
          <p:cNvSpPr txBox="1">
            <a:spLocks noGrp="1"/>
          </p:cNvSpPr>
          <p:nvPr>
            <p:ph type="title"/>
          </p:nvPr>
        </p:nvSpPr>
        <p:spPr>
          <a:xfrm>
            <a:off x="10636000" y="6142675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1600" i="1"/>
              <a:t>[Insert logo]</a:t>
            </a:r>
            <a:r>
              <a:rPr lang="en-US" sz="4100"/>
              <a:t> </a:t>
            </a:r>
            <a:endParaRPr sz="4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6"/>
          <p:cNvSpPr/>
          <p:nvPr/>
        </p:nvSpPr>
        <p:spPr>
          <a:xfrm>
            <a:off x="1450975" y="1142206"/>
            <a:ext cx="4573500" cy="45735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6"/>
          <p:cNvSpPr txBox="1">
            <a:spLocks noGrp="1"/>
          </p:cNvSpPr>
          <p:nvPr>
            <p:ph type="title"/>
          </p:nvPr>
        </p:nvSpPr>
        <p:spPr>
          <a:xfrm>
            <a:off x="4305823" y="2538936"/>
            <a:ext cx="63369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Font typeface="IBM Plex Sans"/>
              <a:buNone/>
            </a:pPr>
            <a:r>
              <a:rPr lang="en-US" sz="76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RISKS &amp; SOLUTIONS</a:t>
            </a:r>
            <a:endParaRPr sz="7600"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 txBox="1">
            <a:spLocks noGrp="1"/>
          </p:cNvSpPr>
          <p:nvPr>
            <p:ph type="title"/>
          </p:nvPr>
        </p:nvSpPr>
        <p:spPr>
          <a:xfrm>
            <a:off x="490575" y="476250"/>
            <a:ext cx="11222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IBM Plex Sans"/>
              <a:buNone/>
            </a:pPr>
            <a:r>
              <a:rPr lang="en-US"/>
              <a:t>[Insert risk name]</a:t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>
            <a:off x="532625" y="1464525"/>
            <a:ext cx="5425800" cy="1231200"/>
          </a:xfrm>
          <a:prstGeom prst="roundRect">
            <a:avLst>
              <a:gd name="adj" fmla="val 7173"/>
            </a:avLst>
          </a:prstGeom>
          <a:solidFill>
            <a:schemeClr val="lt1"/>
          </a:solidFill>
          <a:ln w="19050" cap="flat" cmpd="sng">
            <a:solidFill>
              <a:srgbClr val="FFAB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317" name="Google Shape;317;p27"/>
          <p:cNvSpPr txBox="1">
            <a:spLocks noGrp="1"/>
          </p:cNvSpPr>
          <p:nvPr>
            <p:ph type="body" idx="1"/>
          </p:nvPr>
        </p:nvSpPr>
        <p:spPr>
          <a:xfrm>
            <a:off x="657030" y="1676850"/>
            <a:ext cx="521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/>
              <a:t>[Write one or two sentences to give a concise overview of the risk]</a:t>
            </a:r>
            <a:endParaRPr sz="1100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318" name="Google Shape;31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7"/>
          <p:cNvSpPr txBox="1">
            <a:spLocks noGrp="1"/>
          </p:cNvSpPr>
          <p:nvPr>
            <p:ph type="body" idx="1"/>
          </p:nvPr>
        </p:nvSpPr>
        <p:spPr>
          <a:xfrm>
            <a:off x="11275413" y="5548967"/>
            <a:ext cx="193500" cy="1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>
                <a:solidFill>
                  <a:schemeClr val="lt1"/>
                </a:solidFill>
              </a:rPr>
              <a:t>X%</a:t>
            </a:r>
            <a:endParaRPr sz="800" b="1" i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</a:endParaRPr>
          </a:p>
        </p:txBody>
      </p:sp>
      <p:sp>
        <p:nvSpPr>
          <p:cNvPr id="320" name="Google Shape;320;p27"/>
          <p:cNvSpPr/>
          <p:nvPr/>
        </p:nvSpPr>
        <p:spPr>
          <a:xfrm>
            <a:off x="532656" y="2963700"/>
            <a:ext cx="54258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321" name="Google Shape;321;p27"/>
          <p:cNvSpPr txBox="1">
            <a:spLocks noGrp="1"/>
          </p:cNvSpPr>
          <p:nvPr>
            <p:ph type="body" idx="1"/>
          </p:nvPr>
        </p:nvSpPr>
        <p:spPr>
          <a:xfrm>
            <a:off x="532625" y="3082425"/>
            <a:ext cx="54258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Impact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322" name="Google Shape;322;p27"/>
          <p:cNvSpPr/>
          <p:nvPr/>
        </p:nvSpPr>
        <p:spPr>
          <a:xfrm>
            <a:off x="6219493" y="2963700"/>
            <a:ext cx="54270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323" name="Google Shape;323;p27"/>
          <p:cNvSpPr txBox="1">
            <a:spLocks noGrp="1"/>
          </p:cNvSpPr>
          <p:nvPr>
            <p:ph type="body" idx="1"/>
          </p:nvPr>
        </p:nvSpPr>
        <p:spPr>
          <a:xfrm>
            <a:off x="6219462" y="3082425"/>
            <a:ext cx="54270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Mitigating actions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324" name="Google Shape;324;p27"/>
          <p:cNvSpPr/>
          <p:nvPr/>
        </p:nvSpPr>
        <p:spPr>
          <a:xfrm>
            <a:off x="6203981" y="1452925"/>
            <a:ext cx="54270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325" name="Google Shape;325;p27"/>
          <p:cNvSpPr txBox="1">
            <a:spLocks noGrp="1"/>
          </p:cNvSpPr>
          <p:nvPr>
            <p:ph type="body" idx="1"/>
          </p:nvPr>
        </p:nvSpPr>
        <p:spPr>
          <a:xfrm>
            <a:off x="6203951" y="1571650"/>
            <a:ext cx="54270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Status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graphicFrame>
        <p:nvGraphicFramePr>
          <p:cNvPr id="326" name="Google Shape;326;p27"/>
          <p:cNvGraphicFramePr/>
          <p:nvPr/>
        </p:nvGraphicFramePr>
        <p:xfrm>
          <a:off x="6219488" y="2086326"/>
          <a:ext cx="5409275" cy="625796"/>
        </p:xfrm>
        <a:graphic>
          <a:graphicData uri="http://schemas.openxmlformats.org/drawingml/2006/table">
            <a:tbl>
              <a:tblPr>
                <a:noFill/>
                <a:tableStyleId>{9621396B-1996-4149-B9C8-24DBCA7BBD1A}</a:tableStyleId>
              </a:tblPr>
              <a:tblGrid>
                <a:gridCol w="180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2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[Insert previous period]</a:t>
                      </a:r>
                      <a:endParaRPr sz="7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[Brief description]</a:t>
                      </a:r>
                      <a:endParaRPr sz="7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2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[Insert current period]</a:t>
                      </a:r>
                      <a:endParaRPr sz="7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[Brief description]</a:t>
                      </a:r>
                      <a:endParaRPr sz="7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7" name="Google Shape;327;p27"/>
          <p:cNvGraphicFramePr/>
          <p:nvPr/>
        </p:nvGraphicFramePr>
        <p:xfrm>
          <a:off x="532638" y="3627301"/>
          <a:ext cx="5425775" cy="1867602"/>
        </p:xfrm>
        <a:graphic>
          <a:graphicData uri="http://schemas.openxmlformats.org/drawingml/2006/table">
            <a:tbl>
              <a:tblPr>
                <a:noFill/>
                <a:tableStyleId>{9621396B-1996-4149-B9C8-24DBCA7BBD1A}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Description</a:t>
                      </a:r>
                      <a:endParaRPr sz="1100" b="1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Impact level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Impact 1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[Provide a brief description of the potential repercussions or fallout of the risk]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[High, medium, or low]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Impact 2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[Provide a brief description of the potential repercussions or fallout of the risk]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[High, medium, or low]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..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8" name="Google Shape;328;p27"/>
          <p:cNvGraphicFramePr/>
          <p:nvPr/>
        </p:nvGraphicFramePr>
        <p:xfrm>
          <a:off x="6233038" y="3627301"/>
          <a:ext cx="5427000" cy="1867602"/>
        </p:xfrm>
        <a:graphic>
          <a:graphicData uri="http://schemas.openxmlformats.org/drawingml/2006/table">
            <a:tbl>
              <a:tblPr>
                <a:noFill/>
                <a:tableStyleId>{9621396B-1996-4149-B9C8-24DBCA7BBD1A}</a:tableStyleId>
              </a:tblPr>
              <a:tblGrid>
                <a:gridCol w="122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Description</a:t>
                      </a:r>
                      <a:endParaRPr sz="1100" b="1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Timeline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Action 1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[Provide a short description of the action]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[Projected date or time frame]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Action 2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[Provide a short description of the action]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[Projected date or time frame]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..</a:t>
                      </a:r>
                      <a:endParaRPr sz="11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9" name="Google Shape;329;p27"/>
          <p:cNvSpPr txBox="1">
            <a:spLocks noGrp="1"/>
          </p:cNvSpPr>
          <p:nvPr>
            <p:ph type="title"/>
          </p:nvPr>
        </p:nvSpPr>
        <p:spPr>
          <a:xfrm>
            <a:off x="10636000" y="6142675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1600" i="1"/>
              <a:t>[Insert logo]</a:t>
            </a:r>
            <a:r>
              <a:rPr lang="en-US" sz="4100"/>
              <a:t> </a:t>
            </a:r>
            <a:endParaRPr sz="4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3">
            <a:alphaModFix/>
          </a:blip>
          <a:srcRect l="30855" r="8808"/>
          <a:stretch/>
        </p:blipFill>
        <p:spPr>
          <a:xfrm>
            <a:off x="5450523" y="2617037"/>
            <a:ext cx="7046276" cy="2409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0"/>
          <p:cNvPicPr preferRelativeResize="0"/>
          <p:nvPr/>
        </p:nvPicPr>
        <p:blipFill rotWithShape="1">
          <a:blip r:embed="rId3">
            <a:alphaModFix/>
          </a:blip>
          <a:srcRect r="41269"/>
          <a:stretch/>
        </p:blipFill>
        <p:spPr>
          <a:xfrm>
            <a:off x="-1408175" y="2587773"/>
            <a:ext cx="6858701" cy="240994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90583" y="476251"/>
            <a:ext cx="112221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</a:pPr>
            <a:r>
              <a:rPr lang="en-US" sz="3500"/>
              <a:t>Table of Contents</a:t>
            </a:r>
            <a:endParaRPr/>
          </a:p>
        </p:txBody>
      </p:sp>
      <p:sp>
        <p:nvSpPr>
          <p:cNvPr id="43" name="Google Shape;43;p10"/>
          <p:cNvSpPr txBox="1"/>
          <p:nvPr/>
        </p:nvSpPr>
        <p:spPr>
          <a:xfrm>
            <a:off x="587358" y="2059851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Executive summary</a:t>
            </a:r>
            <a:endParaRPr sz="1300"/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/>
          <p:nvPr/>
        </p:nvSpPr>
        <p:spPr>
          <a:xfrm>
            <a:off x="3814572" y="2059851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</a:t>
            </a:r>
            <a:br>
              <a:rPr lang="en-US" sz="1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-US" sz="1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metrics</a:t>
            </a:r>
            <a:endParaRPr sz="1300"/>
          </a:p>
        </p:txBody>
      </p:sp>
      <p:sp>
        <p:nvSpPr>
          <p:cNvPr id="46" name="Google Shape;46;p10"/>
          <p:cNvSpPr txBox="1"/>
          <p:nvPr/>
        </p:nvSpPr>
        <p:spPr>
          <a:xfrm>
            <a:off x="7056093" y="2059850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Risks &amp; mitigations</a:t>
            </a:r>
            <a:endParaRPr sz="1300"/>
          </a:p>
        </p:txBody>
      </p:sp>
      <p:sp>
        <p:nvSpPr>
          <p:cNvPr id="47" name="Google Shape;47;p10"/>
          <p:cNvSpPr txBox="1"/>
          <p:nvPr/>
        </p:nvSpPr>
        <p:spPr>
          <a:xfrm>
            <a:off x="2197082" y="5066664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Workforce profile</a:t>
            </a:r>
            <a:endParaRPr sz="1300"/>
          </a:p>
        </p:txBody>
      </p:sp>
      <p:sp>
        <p:nvSpPr>
          <p:cNvPr id="48" name="Google Shape;48;p10"/>
          <p:cNvSpPr txBox="1"/>
          <p:nvPr/>
        </p:nvSpPr>
        <p:spPr>
          <a:xfrm>
            <a:off x="5379161" y="5066658"/>
            <a:ext cx="15027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Strategic initiatives update</a:t>
            </a:r>
            <a:endParaRPr sz="1300"/>
          </a:p>
        </p:txBody>
      </p:sp>
      <p:sp>
        <p:nvSpPr>
          <p:cNvPr id="49" name="Google Shape;49;p10"/>
          <p:cNvSpPr/>
          <p:nvPr/>
        </p:nvSpPr>
        <p:spPr>
          <a:xfrm>
            <a:off x="1013969" y="2966305"/>
            <a:ext cx="517200" cy="517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1</a:t>
            </a:r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2623692" y="4092722"/>
            <a:ext cx="517200" cy="517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2</a:t>
            </a:r>
            <a:endParaRPr/>
          </a:p>
        </p:txBody>
      </p:sp>
      <p:sp>
        <p:nvSpPr>
          <p:cNvPr id="51" name="Google Shape;51;p10"/>
          <p:cNvSpPr/>
          <p:nvPr/>
        </p:nvSpPr>
        <p:spPr>
          <a:xfrm>
            <a:off x="5852746" y="4092722"/>
            <a:ext cx="517200" cy="517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4</a:t>
            </a:r>
            <a:endParaRPr/>
          </a:p>
        </p:txBody>
      </p:sp>
      <p:sp>
        <p:nvSpPr>
          <p:cNvPr id="52" name="Google Shape;52;p10"/>
          <p:cNvSpPr/>
          <p:nvPr/>
        </p:nvSpPr>
        <p:spPr>
          <a:xfrm>
            <a:off x="4241183" y="2966305"/>
            <a:ext cx="517200" cy="517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3</a:t>
            </a:r>
            <a:endParaRPr/>
          </a:p>
        </p:txBody>
      </p:sp>
      <p:sp>
        <p:nvSpPr>
          <p:cNvPr id="53" name="Google Shape;53;p10"/>
          <p:cNvSpPr/>
          <p:nvPr/>
        </p:nvSpPr>
        <p:spPr>
          <a:xfrm>
            <a:off x="7482704" y="2966305"/>
            <a:ext cx="517200" cy="517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5</a:t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>
            <a:off x="9081789" y="4092722"/>
            <a:ext cx="517200" cy="517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6</a:t>
            </a:r>
            <a:endParaRPr/>
          </a:p>
        </p:txBody>
      </p:sp>
      <p:sp>
        <p:nvSpPr>
          <p:cNvPr id="55" name="Google Shape;55;p10"/>
          <p:cNvSpPr txBox="1"/>
          <p:nvPr/>
        </p:nvSpPr>
        <p:spPr>
          <a:xfrm>
            <a:off x="8655202" y="5066664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Discussion points</a:t>
            </a:r>
            <a:endParaRPr sz="1300"/>
          </a:p>
        </p:txBody>
      </p:sp>
      <p:sp>
        <p:nvSpPr>
          <p:cNvPr id="56" name="Google Shape;56;p10"/>
          <p:cNvSpPr/>
          <p:nvPr/>
        </p:nvSpPr>
        <p:spPr>
          <a:xfrm>
            <a:off x="10698329" y="2966305"/>
            <a:ext cx="517200" cy="517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7</a:t>
            </a:r>
            <a:endParaRPr/>
          </a:p>
        </p:txBody>
      </p:sp>
      <p:sp>
        <p:nvSpPr>
          <p:cNvPr id="57" name="Google Shape;57;p10"/>
          <p:cNvSpPr txBox="1"/>
          <p:nvPr/>
        </p:nvSpPr>
        <p:spPr>
          <a:xfrm>
            <a:off x="10205575" y="2059850"/>
            <a:ext cx="15027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Focus for upcoming period</a:t>
            </a:r>
            <a:endParaRPr sz="1300"/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10636000" y="6142675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1600" i="1"/>
              <a:t>[Insert logo]</a:t>
            </a:r>
            <a:r>
              <a:rPr lang="en-US" sz="4100"/>
              <a:t> </a:t>
            </a:r>
            <a:endParaRPr sz="4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8"/>
          <p:cNvSpPr/>
          <p:nvPr/>
        </p:nvSpPr>
        <p:spPr>
          <a:xfrm>
            <a:off x="5240333" y="1146967"/>
            <a:ext cx="4564200" cy="45642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8"/>
          <p:cNvSpPr txBox="1"/>
          <p:nvPr/>
        </p:nvSpPr>
        <p:spPr>
          <a:xfrm>
            <a:off x="931450" y="2081725"/>
            <a:ext cx="6028200" cy="18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Font typeface="IBM Plex Sans"/>
              <a:buNone/>
            </a:pPr>
            <a:r>
              <a:rPr lang="en-US" sz="76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DISCUSSION POINTS</a:t>
            </a:r>
            <a:endParaRPr sz="7600" b="1" i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"/>
          <p:cNvSpPr/>
          <p:nvPr/>
        </p:nvSpPr>
        <p:spPr>
          <a:xfrm>
            <a:off x="423257" y="3166637"/>
            <a:ext cx="3337560" cy="717249"/>
          </a:xfrm>
          <a:custGeom>
            <a:avLst/>
            <a:gdLst/>
            <a:ahLst/>
            <a:cxnLst/>
            <a:rect l="l" t="t" r="r" b="b"/>
            <a:pathLst>
              <a:path w="3657600" h="786026" extrusionOk="0">
                <a:moveTo>
                  <a:pt x="0" y="0"/>
                </a:moveTo>
                <a:lnTo>
                  <a:pt x="2778836" y="0"/>
                </a:lnTo>
                <a:lnTo>
                  <a:pt x="2778836" y="6220"/>
                </a:lnTo>
                <a:lnTo>
                  <a:pt x="2890831" y="5467"/>
                </a:lnTo>
                <a:cubicBezTo>
                  <a:pt x="3015460" y="3645"/>
                  <a:pt x="3081780" y="0"/>
                  <a:pt x="3264719" y="0"/>
                </a:cubicBezTo>
                <a:cubicBezTo>
                  <a:pt x="3481701" y="0"/>
                  <a:pt x="3657600" y="175958"/>
                  <a:pt x="3657600" y="393013"/>
                </a:cubicBezTo>
                <a:cubicBezTo>
                  <a:pt x="3657600" y="610068"/>
                  <a:pt x="3481701" y="786026"/>
                  <a:pt x="3264719" y="786026"/>
                </a:cubicBezTo>
                <a:lnTo>
                  <a:pt x="2778836" y="786026"/>
                </a:lnTo>
                <a:lnTo>
                  <a:pt x="2733807" y="786026"/>
                </a:lnTo>
                <a:lnTo>
                  <a:pt x="0" y="786026"/>
                </a:lnTo>
                <a:lnTo>
                  <a:pt x="0" y="0"/>
                </a:lnTo>
                <a:close/>
              </a:path>
            </a:pathLst>
          </a:custGeom>
          <a:solidFill>
            <a:srgbClr val="E9FA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sp>
        <p:nvSpPr>
          <p:cNvPr id="342" name="Google Shape;342;p29"/>
          <p:cNvSpPr/>
          <p:nvPr/>
        </p:nvSpPr>
        <p:spPr>
          <a:xfrm>
            <a:off x="847246" y="4327417"/>
            <a:ext cx="3337560" cy="717249"/>
          </a:xfrm>
          <a:custGeom>
            <a:avLst/>
            <a:gdLst/>
            <a:ahLst/>
            <a:cxnLst/>
            <a:rect l="l" t="t" r="r" b="b"/>
            <a:pathLst>
              <a:path w="3657600" h="786026" extrusionOk="0">
                <a:moveTo>
                  <a:pt x="0" y="0"/>
                </a:moveTo>
                <a:lnTo>
                  <a:pt x="2778836" y="0"/>
                </a:lnTo>
                <a:lnTo>
                  <a:pt x="2778836" y="6220"/>
                </a:lnTo>
                <a:lnTo>
                  <a:pt x="2890831" y="5467"/>
                </a:lnTo>
                <a:cubicBezTo>
                  <a:pt x="3015460" y="3645"/>
                  <a:pt x="3081780" y="0"/>
                  <a:pt x="3264719" y="0"/>
                </a:cubicBezTo>
                <a:cubicBezTo>
                  <a:pt x="3481701" y="0"/>
                  <a:pt x="3657600" y="175958"/>
                  <a:pt x="3657600" y="393013"/>
                </a:cubicBezTo>
                <a:cubicBezTo>
                  <a:pt x="3657600" y="610068"/>
                  <a:pt x="3481701" y="786026"/>
                  <a:pt x="3264719" y="786026"/>
                </a:cubicBezTo>
                <a:lnTo>
                  <a:pt x="2778836" y="786026"/>
                </a:lnTo>
                <a:lnTo>
                  <a:pt x="2733807" y="786026"/>
                </a:lnTo>
                <a:lnTo>
                  <a:pt x="0" y="786026"/>
                </a:lnTo>
                <a:lnTo>
                  <a:pt x="0" y="0"/>
                </a:lnTo>
                <a:close/>
              </a:path>
            </a:pathLst>
          </a:custGeom>
          <a:solidFill>
            <a:srgbClr val="E9FA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-8249" y="3165494"/>
            <a:ext cx="1277139" cy="717765"/>
          </a:xfrm>
          <a:custGeom>
            <a:avLst/>
            <a:gdLst/>
            <a:ahLst/>
            <a:cxnLst/>
            <a:rect l="l" t="t" r="r" b="b"/>
            <a:pathLst>
              <a:path w="1399604" h="786592" extrusionOk="0">
                <a:moveTo>
                  <a:pt x="0" y="212"/>
                </a:moveTo>
                <a:lnTo>
                  <a:pt x="623630" y="212"/>
                </a:lnTo>
                <a:lnTo>
                  <a:pt x="1006440" y="0"/>
                </a:lnTo>
                <a:cubicBezTo>
                  <a:pt x="1223579" y="0"/>
                  <a:pt x="1399604" y="176085"/>
                  <a:pt x="1399604" y="393296"/>
                </a:cubicBezTo>
                <a:cubicBezTo>
                  <a:pt x="1399604" y="610508"/>
                  <a:pt x="1223579" y="786592"/>
                  <a:pt x="1006440" y="786592"/>
                </a:cubicBezTo>
                <a:lnTo>
                  <a:pt x="475146" y="786592"/>
                </a:lnTo>
                <a:cubicBezTo>
                  <a:pt x="475147" y="786522"/>
                  <a:pt x="475147" y="786451"/>
                  <a:pt x="475148" y="786381"/>
                </a:cubicBezTo>
                <a:lnTo>
                  <a:pt x="0" y="786381"/>
                </a:lnTo>
              </a:path>
            </a:pathLst>
          </a:custGeom>
          <a:solidFill>
            <a:schemeClr val="lt1"/>
          </a:solidFill>
          <a:ln w="22225" cap="flat" cmpd="sng">
            <a:solidFill>
              <a:srgbClr val="3121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dk2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-8249" y="4336383"/>
            <a:ext cx="1702437" cy="717765"/>
          </a:xfrm>
          <a:custGeom>
            <a:avLst/>
            <a:gdLst/>
            <a:ahLst/>
            <a:cxnLst/>
            <a:rect l="l" t="t" r="r" b="b"/>
            <a:pathLst>
              <a:path w="1865684" h="786592" extrusionOk="0">
                <a:moveTo>
                  <a:pt x="0" y="212"/>
                </a:moveTo>
                <a:lnTo>
                  <a:pt x="1089710" y="212"/>
                </a:lnTo>
                <a:lnTo>
                  <a:pt x="1472520" y="0"/>
                </a:lnTo>
                <a:cubicBezTo>
                  <a:pt x="1689659" y="0"/>
                  <a:pt x="1865684" y="176085"/>
                  <a:pt x="1865684" y="393296"/>
                </a:cubicBezTo>
                <a:cubicBezTo>
                  <a:pt x="1865684" y="610508"/>
                  <a:pt x="1689659" y="786592"/>
                  <a:pt x="1472520" y="786592"/>
                </a:cubicBezTo>
                <a:lnTo>
                  <a:pt x="941226" y="786592"/>
                </a:lnTo>
                <a:cubicBezTo>
                  <a:pt x="941227" y="786522"/>
                  <a:pt x="941227" y="786451"/>
                  <a:pt x="941228" y="786381"/>
                </a:cubicBezTo>
                <a:lnTo>
                  <a:pt x="0" y="786381"/>
                </a:lnTo>
              </a:path>
            </a:pathLst>
          </a:custGeom>
          <a:solidFill>
            <a:schemeClr val="lt1"/>
          </a:solidFill>
          <a:ln w="22225" cap="flat" cmpd="sng">
            <a:solidFill>
              <a:srgbClr val="3121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dk2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1271233" y="5488197"/>
            <a:ext cx="3337560" cy="717249"/>
          </a:xfrm>
          <a:custGeom>
            <a:avLst/>
            <a:gdLst/>
            <a:ahLst/>
            <a:cxnLst/>
            <a:rect l="l" t="t" r="r" b="b"/>
            <a:pathLst>
              <a:path w="3657600" h="786026" extrusionOk="0">
                <a:moveTo>
                  <a:pt x="0" y="0"/>
                </a:moveTo>
                <a:lnTo>
                  <a:pt x="2778836" y="0"/>
                </a:lnTo>
                <a:lnTo>
                  <a:pt x="2778836" y="6220"/>
                </a:lnTo>
                <a:lnTo>
                  <a:pt x="2890831" y="5467"/>
                </a:lnTo>
                <a:cubicBezTo>
                  <a:pt x="3015460" y="3645"/>
                  <a:pt x="3081780" y="0"/>
                  <a:pt x="3264719" y="0"/>
                </a:cubicBezTo>
                <a:cubicBezTo>
                  <a:pt x="3481701" y="0"/>
                  <a:pt x="3657600" y="175958"/>
                  <a:pt x="3657600" y="393013"/>
                </a:cubicBezTo>
                <a:cubicBezTo>
                  <a:pt x="3657600" y="610068"/>
                  <a:pt x="3481701" y="786026"/>
                  <a:pt x="3264719" y="786026"/>
                </a:cubicBezTo>
                <a:lnTo>
                  <a:pt x="2778836" y="786026"/>
                </a:lnTo>
                <a:lnTo>
                  <a:pt x="2733807" y="786026"/>
                </a:lnTo>
                <a:lnTo>
                  <a:pt x="0" y="786026"/>
                </a:lnTo>
                <a:lnTo>
                  <a:pt x="0" y="0"/>
                </a:lnTo>
                <a:close/>
              </a:path>
            </a:pathLst>
          </a:custGeom>
          <a:solidFill>
            <a:srgbClr val="E9FA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-8248" y="5486131"/>
            <a:ext cx="2125049" cy="717765"/>
          </a:xfrm>
          <a:custGeom>
            <a:avLst/>
            <a:gdLst/>
            <a:ahLst/>
            <a:cxnLst/>
            <a:rect l="l" t="t" r="r" b="b"/>
            <a:pathLst>
              <a:path w="2328821" h="786592" extrusionOk="0">
                <a:moveTo>
                  <a:pt x="0" y="212"/>
                </a:moveTo>
                <a:lnTo>
                  <a:pt x="1552847" y="212"/>
                </a:lnTo>
                <a:lnTo>
                  <a:pt x="1935657" y="0"/>
                </a:lnTo>
                <a:cubicBezTo>
                  <a:pt x="2152796" y="0"/>
                  <a:pt x="2328821" y="176085"/>
                  <a:pt x="2328821" y="393296"/>
                </a:cubicBezTo>
                <a:cubicBezTo>
                  <a:pt x="2328821" y="610508"/>
                  <a:pt x="2152796" y="786592"/>
                  <a:pt x="1935657" y="786592"/>
                </a:cubicBezTo>
                <a:lnTo>
                  <a:pt x="1404363" y="786592"/>
                </a:lnTo>
                <a:cubicBezTo>
                  <a:pt x="1404364" y="786522"/>
                  <a:pt x="1404364" y="786451"/>
                  <a:pt x="1404365" y="786381"/>
                </a:cubicBezTo>
                <a:lnTo>
                  <a:pt x="0" y="786381"/>
                </a:lnTo>
              </a:path>
            </a:pathLst>
          </a:custGeom>
          <a:solidFill>
            <a:schemeClr val="lt1"/>
          </a:solidFill>
          <a:ln w="22225" cap="flat" cmpd="sng">
            <a:solidFill>
              <a:srgbClr val="3121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dk2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-725" y="2005850"/>
            <a:ext cx="3227832" cy="717249"/>
          </a:xfrm>
          <a:custGeom>
            <a:avLst/>
            <a:gdLst/>
            <a:ahLst/>
            <a:cxnLst/>
            <a:rect l="l" t="t" r="r" b="b"/>
            <a:pathLst>
              <a:path w="3657600" h="786026" extrusionOk="0">
                <a:moveTo>
                  <a:pt x="0" y="0"/>
                </a:moveTo>
                <a:lnTo>
                  <a:pt x="2778836" y="0"/>
                </a:lnTo>
                <a:lnTo>
                  <a:pt x="2778836" y="6220"/>
                </a:lnTo>
                <a:lnTo>
                  <a:pt x="2890831" y="5467"/>
                </a:lnTo>
                <a:cubicBezTo>
                  <a:pt x="3015460" y="3645"/>
                  <a:pt x="3081780" y="0"/>
                  <a:pt x="3264719" y="0"/>
                </a:cubicBezTo>
                <a:cubicBezTo>
                  <a:pt x="3481701" y="0"/>
                  <a:pt x="3657600" y="175958"/>
                  <a:pt x="3657600" y="393013"/>
                </a:cubicBezTo>
                <a:cubicBezTo>
                  <a:pt x="3657600" y="610068"/>
                  <a:pt x="3481701" y="786026"/>
                  <a:pt x="3264719" y="786026"/>
                </a:cubicBezTo>
                <a:lnTo>
                  <a:pt x="2778836" y="786026"/>
                </a:lnTo>
                <a:lnTo>
                  <a:pt x="2733807" y="786026"/>
                </a:lnTo>
                <a:lnTo>
                  <a:pt x="0" y="786026"/>
                </a:lnTo>
                <a:lnTo>
                  <a:pt x="0" y="0"/>
                </a:lnTo>
                <a:close/>
              </a:path>
            </a:pathLst>
          </a:custGeom>
          <a:solidFill>
            <a:srgbClr val="E9FA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sp>
        <p:nvSpPr>
          <p:cNvPr id="348" name="Google Shape;348;p29"/>
          <p:cNvSpPr/>
          <p:nvPr/>
        </p:nvSpPr>
        <p:spPr>
          <a:xfrm>
            <a:off x="984846" y="1995499"/>
            <a:ext cx="1916100" cy="717300"/>
          </a:xfrm>
          <a:prstGeom prst="roundRect">
            <a:avLst>
              <a:gd name="adj" fmla="val 23973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Bitter Medium"/>
                <a:ea typeface="Bitter Medium"/>
                <a:cs typeface="Bitter Medium"/>
                <a:sym typeface="Bitter Medium"/>
              </a:rPr>
              <a:t>[Insert topic name]</a:t>
            </a:r>
            <a:endParaRPr sz="1200"/>
          </a:p>
        </p:txBody>
      </p:sp>
      <p:sp>
        <p:nvSpPr>
          <p:cNvPr id="349" name="Google Shape;349;p29"/>
          <p:cNvSpPr/>
          <p:nvPr/>
        </p:nvSpPr>
        <p:spPr>
          <a:xfrm>
            <a:off x="-8248" y="2003791"/>
            <a:ext cx="845302" cy="719241"/>
          </a:xfrm>
          <a:custGeom>
            <a:avLst/>
            <a:gdLst/>
            <a:ahLst/>
            <a:cxnLst/>
            <a:rect l="l" t="t" r="r" b="b"/>
            <a:pathLst>
              <a:path w="4569200" h="3887787" extrusionOk="0">
                <a:moveTo>
                  <a:pt x="32045" y="32045"/>
                </a:moveTo>
                <a:cubicBezTo>
                  <a:pt x="1238498" y="32045"/>
                  <a:pt x="1419505" y="0"/>
                  <a:pt x="2625958" y="0"/>
                </a:cubicBezTo>
                <a:cubicBezTo>
                  <a:pt x="3699181" y="0"/>
                  <a:pt x="4569200" y="870311"/>
                  <a:pt x="4569200" y="1943894"/>
                </a:cubicBezTo>
                <a:cubicBezTo>
                  <a:pt x="4569200" y="3017476"/>
                  <a:pt x="3699181" y="3887787"/>
                  <a:pt x="2625958" y="3887787"/>
                </a:cubicBezTo>
                <a:lnTo>
                  <a:pt x="0" y="3887787"/>
                </a:lnTo>
              </a:path>
            </a:pathLst>
          </a:custGeom>
          <a:solidFill>
            <a:schemeClr val="lt1"/>
          </a:solidFill>
          <a:ln w="22225" cap="flat" cmpd="sng">
            <a:solidFill>
              <a:srgbClr val="3121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9"/>
          <p:cNvSpPr txBox="1"/>
          <p:nvPr/>
        </p:nvSpPr>
        <p:spPr>
          <a:xfrm>
            <a:off x="470099" y="2180093"/>
            <a:ext cx="689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0216A"/>
                </a:solidFill>
                <a:latin typeface="IBM Plex Mono SemiBold"/>
                <a:ea typeface="IBM Plex Mono SemiBold"/>
                <a:cs typeface="IBM Plex Mono SemiBold"/>
                <a:sym typeface="IBM Plex Mono SemiBold"/>
              </a:rPr>
              <a:t>1</a:t>
            </a:r>
            <a:endParaRPr>
              <a:solidFill>
                <a:srgbClr val="30216A"/>
              </a:solidFill>
            </a:endParaRPr>
          </a:p>
        </p:txBody>
      </p:sp>
      <p:sp>
        <p:nvSpPr>
          <p:cNvPr id="351" name="Google Shape;351;p29"/>
          <p:cNvSpPr/>
          <p:nvPr/>
        </p:nvSpPr>
        <p:spPr>
          <a:xfrm>
            <a:off x="1408834" y="3158214"/>
            <a:ext cx="1916100" cy="717300"/>
          </a:xfrm>
          <a:prstGeom prst="roundRect">
            <a:avLst>
              <a:gd name="adj" fmla="val 23973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Bitter Medium"/>
                <a:ea typeface="Bitter Medium"/>
                <a:cs typeface="Bitter Medium"/>
                <a:sym typeface="Bitter Medium"/>
              </a:rPr>
              <a:t>[Insert topic name]</a:t>
            </a:r>
            <a:endParaRPr/>
          </a:p>
        </p:txBody>
      </p:sp>
      <p:sp>
        <p:nvSpPr>
          <p:cNvPr id="352" name="Google Shape;352;p29"/>
          <p:cNvSpPr txBox="1"/>
          <p:nvPr/>
        </p:nvSpPr>
        <p:spPr>
          <a:xfrm>
            <a:off x="894087" y="3342808"/>
            <a:ext cx="689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0216A"/>
                </a:solidFill>
                <a:latin typeface="IBM Plex Mono SemiBold"/>
                <a:ea typeface="IBM Plex Mono SemiBold"/>
                <a:cs typeface="IBM Plex Mono SemiBold"/>
                <a:sym typeface="IBM Plex Mono SemiBold"/>
              </a:rPr>
              <a:t>2</a:t>
            </a:r>
            <a:endParaRPr>
              <a:solidFill>
                <a:srgbClr val="30216A"/>
              </a:solidFill>
            </a:endParaRPr>
          </a:p>
        </p:txBody>
      </p:sp>
      <p:sp>
        <p:nvSpPr>
          <p:cNvPr id="353" name="Google Shape;353;p29"/>
          <p:cNvSpPr/>
          <p:nvPr/>
        </p:nvSpPr>
        <p:spPr>
          <a:xfrm>
            <a:off x="1832823" y="4325352"/>
            <a:ext cx="1916100" cy="717300"/>
          </a:xfrm>
          <a:prstGeom prst="roundRect">
            <a:avLst>
              <a:gd name="adj" fmla="val 23973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Bitter Medium"/>
                <a:ea typeface="Bitter Medium"/>
                <a:cs typeface="Bitter Medium"/>
                <a:sym typeface="Bitter Medium"/>
              </a:rPr>
              <a:t>[Insert topic name]</a:t>
            </a:r>
            <a:endParaRPr/>
          </a:p>
        </p:txBody>
      </p:sp>
      <p:sp>
        <p:nvSpPr>
          <p:cNvPr id="354" name="Google Shape;354;p29"/>
          <p:cNvSpPr txBox="1"/>
          <p:nvPr/>
        </p:nvSpPr>
        <p:spPr>
          <a:xfrm>
            <a:off x="1318075" y="4509946"/>
            <a:ext cx="689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0216A"/>
                </a:solidFill>
                <a:latin typeface="IBM Plex Mono SemiBold"/>
                <a:ea typeface="IBM Plex Mono SemiBold"/>
                <a:cs typeface="IBM Plex Mono SemiBold"/>
                <a:sym typeface="IBM Plex Mono SemiBold"/>
              </a:rPr>
              <a:t>3</a:t>
            </a:r>
            <a:endParaRPr>
              <a:solidFill>
                <a:srgbClr val="30216A"/>
              </a:solidFill>
            </a:endParaRPr>
          </a:p>
        </p:txBody>
      </p:sp>
      <p:sp>
        <p:nvSpPr>
          <p:cNvPr id="355" name="Google Shape;355;p29"/>
          <p:cNvSpPr/>
          <p:nvPr/>
        </p:nvSpPr>
        <p:spPr>
          <a:xfrm>
            <a:off x="2256810" y="5477840"/>
            <a:ext cx="1916100" cy="717300"/>
          </a:xfrm>
          <a:prstGeom prst="roundRect">
            <a:avLst>
              <a:gd name="adj" fmla="val 23973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Bitter Medium"/>
                <a:ea typeface="Bitter Medium"/>
                <a:cs typeface="Bitter Medium"/>
                <a:sym typeface="Bitter Medium"/>
              </a:rPr>
              <a:t>[Insert topic name]</a:t>
            </a:r>
            <a:endParaRPr/>
          </a:p>
        </p:txBody>
      </p:sp>
      <p:sp>
        <p:nvSpPr>
          <p:cNvPr id="356" name="Google Shape;356;p29"/>
          <p:cNvSpPr txBox="1"/>
          <p:nvPr/>
        </p:nvSpPr>
        <p:spPr>
          <a:xfrm>
            <a:off x="1742063" y="5662434"/>
            <a:ext cx="689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30216A"/>
                </a:solidFill>
                <a:latin typeface="IBM Plex Mono SemiBold"/>
                <a:ea typeface="IBM Plex Mono SemiBold"/>
                <a:cs typeface="IBM Plex Mono SemiBold"/>
                <a:sym typeface="IBM Plex Mono SemiBold"/>
              </a:rPr>
              <a:t>4</a:t>
            </a:r>
            <a:endParaRPr>
              <a:solidFill>
                <a:srgbClr val="30216A"/>
              </a:solidFill>
            </a:endParaRPr>
          </a:p>
        </p:txBody>
      </p:sp>
      <p:pic>
        <p:nvPicPr>
          <p:cNvPr id="357" name="Google Shape;35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9"/>
          <p:cNvSpPr txBox="1">
            <a:spLocks noGrp="1"/>
          </p:cNvSpPr>
          <p:nvPr>
            <p:ph type="title"/>
          </p:nvPr>
        </p:nvSpPr>
        <p:spPr>
          <a:xfrm>
            <a:off x="490575" y="476250"/>
            <a:ext cx="11222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IBM Plex Sans"/>
              <a:buNone/>
            </a:pPr>
            <a:r>
              <a:rPr lang="en-US"/>
              <a:t>Discussion points</a:t>
            </a:r>
            <a:endParaRPr/>
          </a:p>
        </p:txBody>
      </p:sp>
      <p:sp>
        <p:nvSpPr>
          <p:cNvPr id="359" name="Google Shape;359;p29"/>
          <p:cNvSpPr txBox="1">
            <a:spLocks noGrp="1"/>
          </p:cNvSpPr>
          <p:nvPr>
            <p:ph type="body" idx="1"/>
          </p:nvPr>
        </p:nvSpPr>
        <p:spPr>
          <a:xfrm>
            <a:off x="3748925" y="1995525"/>
            <a:ext cx="5680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[Provide a brief description of topic and why it needs to be discussed]</a:t>
            </a:r>
            <a:endParaRPr sz="1100"/>
          </a:p>
        </p:txBody>
      </p:sp>
      <p:sp>
        <p:nvSpPr>
          <p:cNvPr id="360" name="Google Shape;360;p29"/>
          <p:cNvSpPr txBox="1">
            <a:spLocks noGrp="1"/>
          </p:cNvSpPr>
          <p:nvPr>
            <p:ph type="body" idx="1"/>
          </p:nvPr>
        </p:nvSpPr>
        <p:spPr>
          <a:xfrm>
            <a:off x="4119200" y="3161463"/>
            <a:ext cx="5680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[Provide a brief description of topic and why it needs to be discussed]</a:t>
            </a:r>
            <a:endParaRPr sz="1100"/>
          </a:p>
        </p:txBody>
      </p:sp>
      <p:sp>
        <p:nvSpPr>
          <p:cNvPr id="361" name="Google Shape;361;p29"/>
          <p:cNvSpPr txBox="1">
            <a:spLocks noGrp="1"/>
          </p:cNvSpPr>
          <p:nvPr>
            <p:ph type="body" idx="1"/>
          </p:nvPr>
        </p:nvSpPr>
        <p:spPr>
          <a:xfrm>
            <a:off x="4608800" y="4327450"/>
            <a:ext cx="5680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[Provide a brief description of topic and why it needs to be discussed]</a:t>
            </a:r>
            <a:endParaRPr sz="1100"/>
          </a:p>
        </p:txBody>
      </p:sp>
      <p:sp>
        <p:nvSpPr>
          <p:cNvPr id="362" name="Google Shape;362;p29"/>
          <p:cNvSpPr txBox="1">
            <a:spLocks noGrp="1"/>
          </p:cNvSpPr>
          <p:nvPr>
            <p:ph type="body" idx="1"/>
          </p:nvPr>
        </p:nvSpPr>
        <p:spPr>
          <a:xfrm>
            <a:off x="5055825" y="5477850"/>
            <a:ext cx="5680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[Provide a brief description of topic and why it needs to be discussed]</a:t>
            </a:r>
            <a:endParaRPr sz="1100"/>
          </a:p>
        </p:txBody>
      </p:sp>
      <p:sp>
        <p:nvSpPr>
          <p:cNvPr id="363" name="Google Shape;363;p29"/>
          <p:cNvSpPr txBox="1">
            <a:spLocks noGrp="1"/>
          </p:cNvSpPr>
          <p:nvPr>
            <p:ph type="title"/>
          </p:nvPr>
        </p:nvSpPr>
        <p:spPr>
          <a:xfrm>
            <a:off x="10636000" y="6142675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1600" i="1"/>
              <a:t>[Insert logo]</a:t>
            </a:r>
            <a:r>
              <a:rPr lang="en-US" sz="4100"/>
              <a:t> </a:t>
            </a:r>
            <a:endParaRPr sz="4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0"/>
          <p:cNvSpPr/>
          <p:nvPr/>
        </p:nvSpPr>
        <p:spPr>
          <a:xfrm>
            <a:off x="1450975" y="1142206"/>
            <a:ext cx="4573500" cy="45735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0"/>
          <p:cNvSpPr txBox="1">
            <a:spLocks noGrp="1"/>
          </p:cNvSpPr>
          <p:nvPr>
            <p:ph type="title"/>
          </p:nvPr>
        </p:nvSpPr>
        <p:spPr>
          <a:xfrm>
            <a:off x="4305823" y="2005536"/>
            <a:ext cx="63369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Font typeface="IBM Plex Sans"/>
              <a:buNone/>
            </a:pPr>
            <a:r>
              <a:rPr lang="en-US" sz="76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FOCUS OF UPCOMING PERIOD</a:t>
            </a:r>
            <a:endParaRPr sz="7600"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1"/>
          <p:cNvSpPr txBox="1">
            <a:spLocks noGrp="1"/>
          </p:cNvSpPr>
          <p:nvPr>
            <p:ph type="title"/>
          </p:nvPr>
        </p:nvSpPr>
        <p:spPr>
          <a:xfrm>
            <a:off x="490575" y="476250"/>
            <a:ext cx="11222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IBM Plex Sans"/>
              <a:buNone/>
            </a:pPr>
            <a:r>
              <a:rPr lang="en-US"/>
              <a:t>Focus of upcoming period</a:t>
            </a:r>
            <a:endParaRPr/>
          </a:p>
        </p:txBody>
      </p:sp>
      <p:sp>
        <p:nvSpPr>
          <p:cNvPr id="377" name="Google Shape;377;p31"/>
          <p:cNvSpPr/>
          <p:nvPr/>
        </p:nvSpPr>
        <p:spPr>
          <a:xfrm>
            <a:off x="782125" y="1773450"/>
            <a:ext cx="2895000" cy="4140000"/>
          </a:xfrm>
          <a:prstGeom prst="roundRect">
            <a:avLst>
              <a:gd name="adj" fmla="val 4934"/>
            </a:avLst>
          </a:prstGeom>
          <a:solidFill>
            <a:srgbClr val="30216A"/>
          </a:solidFill>
          <a:ln w="38100" cap="flat" cmpd="sng">
            <a:solidFill>
              <a:srgbClr val="3021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[Insert focus 1]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78" name="Google Shape;378;p31"/>
          <p:cNvSpPr/>
          <p:nvPr/>
        </p:nvSpPr>
        <p:spPr>
          <a:xfrm>
            <a:off x="869503" y="2464638"/>
            <a:ext cx="2720100" cy="3345600"/>
          </a:xfrm>
          <a:prstGeom prst="roundRect">
            <a:avLst>
              <a:gd name="adj" fmla="val 3982"/>
            </a:avLst>
          </a:prstGeom>
          <a:solidFill>
            <a:srgbClr val="C5F0FF"/>
          </a:solidFill>
          <a:ln w="19050" cap="flat" cmpd="sng">
            <a:solidFill>
              <a:srgbClr val="C5F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2413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30216A"/>
              </a:buClr>
              <a:buSzPts val="1100"/>
              <a:buFont typeface="IBM Plex Sans"/>
              <a:buChar char="●"/>
            </a:pPr>
            <a:r>
              <a:rPr lang="en-US" sz="1100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[Briefly explain your rationale]</a:t>
            </a:r>
            <a:endParaRPr sz="1100">
              <a:solidFill>
                <a:srgbClr val="31216B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171450" marR="0" lvl="0" indent="-2413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0216A"/>
              </a:buClr>
              <a:buSzPts val="1100"/>
              <a:buFont typeface="IBM Plex Sans"/>
              <a:buChar char="●"/>
            </a:pPr>
            <a:r>
              <a:rPr lang="en-US" sz="1100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[List some potential challenges that you expect to encounter] </a:t>
            </a:r>
            <a:endParaRPr sz="1100">
              <a:solidFill>
                <a:srgbClr val="31216B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171450" marR="0" lvl="0" indent="-2413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0216A"/>
              </a:buClr>
              <a:buSzPts val="1100"/>
              <a:buFont typeface="IBM Plex Sans"/>
              <a:buChar char="●"/>
            </a:pPr>
            <a:r>
              <a:rPr lang="en-US" sz="1100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[List the resources that you need]</a:t>
            </a:r>
            <a:endParaRPr sz="1100">
              <a:solidFill>
                <a:srgbClr val="31216B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79" name="Google Shape;379;p31"/>
          <p:cNvSpPr/>
          <p:nvPr/>
        </p:nvSpPr>
        <p:spPr>
          <a:xfrm>
            <a:off x="8271050" y="1773450"/>
            <a:ext cx="2895000" cy="4140000"/>
          </a:xfrm>
          <a:prstGeom prst="roundRect">
            <a:avLst>
              <a:gd name="adj" fmla="val 4934"/>
            </a:avLst>
          </a:prstGeom>
          <a:solidFill>
            <a:srgbClr val="30216A"/>
          </a:solidFill>
          <a:ln w="38100" cap="flat" cmpd="sng">
            <a:solidFill>
              <a:srgbClr val="3021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[Insert focus 3]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80" name="Google Shape;380;p31"/>
          <p:cNvSpPr/>
          <p:nvPr/>
        </p:nvSpPr>
        <p:spPr>
          <a:xfrm>
            <a:off x="8358428" y="2464638"/>
            <a:ext cx="2720100" cy="3345600"/>
          </a:xfrm>
          <a:prstGeom prst="roundRect">
            <a:avLst>
              <a:gd name="adj" fmla="val 3982"/>
            </a:avLst>
          </a:prstGeom>
          <a:solidFill>
            <a:srgbClr val="C5F0FF"/>
          </a:solidFill>
          <a:ln w="19050" cap="flat" cmpd="sng">
            <a:solidFill>
              <a:srgbClr val="C5F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2413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30216A"/>
              </a:buClr>
              <a:buSzPts val="1100"/>
              <a:buFont typeface="IBM Plex Sans"/>
              <a:buChar char="●"/>
            </a:pPr>
            <a:r>
              <a:rPr lang="en-US" sz="1100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[Briefly explain your rationale]</a:t>
            </a:r>
            <a:endParaRPr sz="1100">
              <a:solidFill>
                <a:srgbClr val="31216B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171450" marR="0" lvl="0" indent="-2413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0216A"/>
              </a:buClr>
              <a:buSzPts val="1100"/>
              <a:buFont typeface="IBM Plex Sans"/>
              <a:buChar char="●"/>
            </a:pPr>
            <a:r>
              <a:rPr lang="en-US" sz="1100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[List some potential challenges that you expect to encounter] </a:t>
            </a:r>
            <a:endParaRPr sz="1100">
              <a:solidFill>
                <a:srgbClr val="31216B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171450" marR="0" lvl="0" indent="-2413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0216A"/>
              </a:buClr>
              <a:buSzPts val="1100"/>
              <a:buFont typeface="IBM Plex Sans"/>
              <a:buChar char="●"/>
            </a:pPr>
            <a:r>
              <a:rPr lang="en-US" sz="1100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[List the resources that you need]</a:t>
            </a:r>
            <a:endParaRPr sz="1100">
              <a:solidFill>
                <a:srgbClr val="31216B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1" name="Google Shape;381;p31"/>
          <p:cNvSpPr/>
          <p:nvPr/>
        </p:nvSpPr>
        <p:spPr>
          <a:xfrm>
            <a:off x="4570275" y="1773450"/>
            <a:ext cx="2895000" cy="4140000"/>
          </a:xfrm>
          <a:prstGeom prst="roundRect">
            <a:avLst>
              <a:gd name="adj" fmla="val 4934"/>
            </a:avLst>
          </a:prstGeom>
          <a:solidFill>
            <a:srgbClr val="30216A"/>
          </a:solidFill>
          <a:ln w="38100" cap="flat" cmpd="sng">
            <a:solidFill>
              <a:srgbClr val="3021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[Insert focus 2]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82" name="Google Shape;382;p31"/>
          <p:cNvSpPr/>
          <p:nvPr/>
        </p:nvSpPr>
        <p:spPr>
          <a:xfrm>
            <a:off x="4657653" y="2464638"/>
            <a:ext cx="2720100" cy="3345600"/>
          </a:xfrm>
          <a:prstGeom prst="roundRect">
            <a:avLst>
              <a:gd name="adj" fmla="val 3982"/>
            </a:avLst>
          </a:prstGeom>
          <a:solidFill>
            <a:srgbClr val="C5F0FF"/>
          </a:solidFill>
          <a:ln w="19050" cap="flat" cmpd="sng">
            <a:solidFill>
              <a:srgbClr val="C5F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2413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30216A"/>
              </a:buClr>
              <a:buSzPts val="1100"/>
              <a:buFont typeface="IBM Plex Sans"/>
              <a:buChar char="●"/>
            </a:pPr>
            <a:r>
              <a:rPr lang="en-US" sz="1100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[Briefly explain your rationale]</a:t>
            </a:r>
            <a:endParaRPr sz="1100">
              <a:solidFill>
                <a:srgbClr val="31216B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171450" marR="0" lvl="0" indent="-2413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0216A"/>
              </a:buClr>
              <a:buSzPts val="1100"/>
              <a:buFont typeface="IBM Plex Sans"/>
              <a:buChar char="●"/>
            </a:pPr>
            <a:r>
              <a:rPr lang="en-US" sz="1100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[List some potential challenges that you expect to encounter] </a:t>
            </a:r>
            <a:endParaRPr sz="1100">
              <a:solidFill>
                <a:srgbClr val="31216B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171450" marR="0" lvl="0" indent="-2413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0216A"/>
              </a:buClr>
              <a:buSzPts val="1100"/>
              <a:buFont typeface="IBM Plex Sans"/>
              <a:buChar char="●"/>
            </a:pPr>
            <a:r>
              <a:rPr lang="en-US" sz="1100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[List the resources that you need]</a:t>
            </a:r>
            <a:endParaRPr sz="1100">
              <a:solidFill>
                <a:srgbClr val="31216B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3" name="Google Shape;383;p31"/>
          <p:cNvSpPr txBox="1">
            <a:spLocks noGrp="1"/>
          </p:cNvSpPr>
          <p:nvPr>
            <p:ph type="title"/>
          </p:nvPr>
        </p:nvSpPr>
        <p:spPr>
          <a:xfrm>
            <a:off x="10636000" y="6142675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1600" i="1"/>
              <a:t>[Insert logo]</a:t>
            </a:r>
            <a:r>
              <a:rPr lang="en-US" sz="4100"/>
              <a:t> </a:t>
            </a:r>
            <a:endParaRPr sz="4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1"/>
          <p:cNvSpPr/>
          <p:nvPr/>
        </p:nvSpPr>
        <p:spPr>
          <a:xfrm>
            <a:off x="1450975" y="1142206"/>
            <a:ext cx="4573588" cy="4573588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4305823" y="2538936"/>
            <a:ext cx="6336898" cy="183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Font typeface="IBM Plex Sans"/>
              <a:buNone/>
            </a:pPr>
            <a:r>
              <a:rPr lang="en-US" sz="76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EXECUTIVE SUMMARY</a:t>
            </a:r>
            <a:endParaRPr sz="7600"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490575" y="476250"/>
            <a:ext cx="11222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IBM Plex Sans"/>
              <a:buNone/>
            </a:pPr>
            <a:r>
              <a:rPr lang="en-US"/>
              <a:t>Executive summary</a:t>
            </a:r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530350" y="1625875"/>
            <a:ext cx="10825500" cy="1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9845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[Summarize what the board will read in this report. Write maximum three paragraphs]</a:t>
            </a:r>
            <a:endParaRPr sz="1100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0636000" y="6142675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1600" i="1"/>
              <a:t>[Insert logo]</a:t>
            </a:r>
            <a:r>
              <a:rPr lang="en-US" sz="4100"/>
              <a:t> </a:t>
            </a:r>
            <a:endParaRPr sz="4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/>
          </a:blip>
          <a:srcRect t="189" b="179"/>
          <a:stretch/>
        </p:blipFill>
        <p:spPr>
          <a:xfrm>
            <a:off x="1943350" y="1173125"/>
            <a:ext cx="8309700" cy="4567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13"/>
          <p:cNvCxnSpPr/>
          <p:nvPr/>
        </p:nvCxnSpPr>
        <p:spPr>
          <a:xfrm rot="10800000">
            <a:off x="2911250" y="789288"/>
            <a:ext cx="0" cy="517800"/>
          </a:xfrm>
          <a:prstGeom prst="straightConnector1">
            <a:avLst/>
          </a:prstGeom>
          <a:noFill/>
          <a:ln w="9525" cap="flat" cmpd="sng">
            <a:solidFill>
              <a:srgbClr val="FFAB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0" name="Google Shape;80;p13"/>
          <p:cNvSpPr txBox="1"/>
          <p:nvPr/>
        </p:nvSpPr>
        <p:spPr>
          <a:xfrm>
            <a:off x="1919450" y="296862"/>
            <a:ext cx="1983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vision statement from People strategy</a:t>
            </a:r>
            <a:endParaRPr sz="1000" i="1">
              <a:solidFill>
                <a:srgbClr val="31216B"/>
              </a:solidFill>
            </a:endParaRPr>
          </a:p>
        </p:txBody>
      </p:sp>
      <p:cxnSp>
        <p:nvCxnSpPr>
          <p:cNvPr id="81" name="Google Shape;81;p13"/>
          <p:cNvCxnSpPr/>
          <p:nvPr/>
        </p:nvCxnSpPr>
        <p:spPr>
          <a:xfrm rot="10800000">
            <a:off x="1676150" y="2209638"/>
            <a:ext cx="355200" cy="0"/>
          </a:xfrm>
          <a:prstGeom prst="straightConnector1">
            <a:avLst/>
          </a:prstGeom>
          <a:noFill/>
          <a:ln w="9525" cap="flat" cmpd="sng">
            <a:solidFill>
              <a:srgbClr val="FFAB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2" name="Google Shape;82;p13"/>
          <p:cNvSpPr txBox="1"/>
          <p:nvPr/>
        </p:nvSpPr>
        <p:spPr>
          <a:xfrm>
            <a:off x="217252" y="1862300"/>
            <a:ext cx="15087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what HR is focusing on based on the HR strategy</a:t>
            </a:r>
            <a:endParaRPr sz="1000" i="1">
              <a:solidFill>
                <a:srgbClr val="31216B"/>
              </a:solidFill>
            </a:endParaRPr>
          </a:p>
        </p:txBody>
      </p:sp>
      <p:cxnSp>
        <p:nvCxnSpPr>
          <p:cNvPr id="83" name="Google Shape;83;p13"/>
          <p:cNvCxnSpPr/>
          <p:nvPr/>
        </p:nvCxnSpPr>
        <p:spPr>
          <a:xfrm rot="10800000">
            <a:off x="4619925" y="393363"/>
            <a:ext cx="0" cy="1733100"/>
          </a:xfrm>
          <a:prstGeom prst="straightConnector1">
            <a:avLst/>
          </a:prstGeom>
          <a:noFill/>
          <a:ln w="9525" cap="flat" cmpd="sng">
            <a:solidFill>
              <a:srgbClr val="FFAB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13"/>
          <p:cNvCxnSpPr/>
          <p:nvPr/>
        </p:nvCxnSpPr>
        <p:spPr>
          <a:xfrm>
            <a:off x="4617600" y="397919"/>
            <a:ext cx="4959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AB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5" name="Google Shape;85;p13"/>
          <p:cNvSpPr txBox="1"/>
          <p:nvPr/>
        </p:nvSpPr>
        <p:spPr>
          <a:xfrm>
            <a:off x="5139098" y="60276"/>
            <a:ext cx="18480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Show the current progress of the initiative using the colors Red - Amber - Green (RAG)</a:t>
            </a:r>
            <a:endParaRPr sz="1000" i="1">
              <a:solidFill>
                <a:srgbClr val="31216B"/>
              </a:solidFill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0253050" y="513525"/>
            <a:ext cx="2034900" cy="456000"/>
          </a:xfrm>
          <a:prstGeom prst="roundRect">
            <a:avLst>
              <a:gd name="adj" fmla="val 13004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Instructions</a:t>
            </a:r>
            <a:endParaRPr sz="2000"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87" name="Google Shape;87;p13"/>
          <p:cNvCxnSpPr/>
          <p:nvPr/>
        </p:nvCxnSpPr>
        <p:spPr>
          <a:xfrm rot="10800000">
            <a:off x="10023250" y="2209638"/>
            <a:ext cx="355200" cy="0"/>
          </a:xfrm>
          <a:prstGeom prst="straightConnector1">
            <a:avLst/>
          </a:prstGeom>
          <a:noFill/>
          <a:ln w="9525" cap="flat" cmpd="sng">
            <a:solidFill>
              <a:srgbClr val="FFAB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8" name="Google Shape;88;p13"/>
          <p:cNvSpPr txBox="1"/>
          <p:nvPr/>
        </p:nvSpPr>
        <p:spPr>
          <a:xfrm>
            <a:off x="10367835" y="1954821"/>
            <a:ext cx="18480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what has been achieved during this quarter</a:t>
            </a:r>
            <a:endParaRPr sz="1000" i="1">
              <a:solidFill>
                <a:srgbClr val="31216B"/>
              </a:solidFill>
            </a:endParaRPr>
          </a:p>
        </p:txBody>
      </p:sp>
      <p:cxnSp>
        <p:nvCxnSpPr>
          <p:cNvPr id="89" name="Google Shape;89;p13"/>
          <p:cNvCxnSpPr/>
          <p:nvPr/>
        </p:nvCxnSpPr>
        <p:spPr>
          <a:xfrm rot="10800000">
            <a:off x="1676150" y="3918369"/>
            <a:ext cx="355200" cy="0"/>
          </a:xfrm>
          <a:prstGeom prst="straightConnector1">
            <a:avLst/>
          </a:prstGeom>
          <a:noFill/>
          <a:ln w="9525" cap="flat" cmpd="sng">
            <a:solidFill>
              <a:srgbClr val="FFAB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0" name="Google Shape;90;p13"/>
          <p:cNvSpPr txBox="1"/>
          <p:nvPr/>
        </p:nvSpPr>
        <p:spPr>
          <a:xfrm>
            <a:off x="217252" y="3571031"/>
            <a:ext cx="15087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what metrics you are monitoring to show the impact of HR</a:t>
            </a:r>
            <a:endParaRPr sz="1000" i="1">
              <a:solidFill>
                <a:srgbClr val="31216B"/>
              </a:solidFill>
            </a:endParaRPr>
          </a:p>
        </p:txBody>
      </p:sp>
      <p:cxnSp>
        <p:nvCxnSpPr>
          <p:cNvPr id="91" name="Google Shape;91;p13"/>
          <p:cNvCxnSpPr/>
          <p:nvPr/>
        </p:nvCxnSpPr>
        <p:spPr>
          <a:xfrm rot="10800000">
            <a:off x="3951425" y="4258550"/>
            <a:ext cx="0" cy="1770000"/>
          </a:xfrm>
          <a:prstGeom prst="straightConnector1">
            <a:avLst/>
          </a:prstGeom>
          <a:noFill/>
          <a:ln w="9525" cap="flat" cmpd="sng">
            <a:solidFill>
              <a:srgbClr val="FFAB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3"/>
          <p:cNvSpPr txBox="1"/>
          <p:nvPr/>
        </p:nvSpPr>
        <p:spPr>
          <a:xfrm>
            <a:off x="1835604" y="5763210"/>
            <a:ext cx="16617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number/percentage from previous period</a:t>
            </a:r>
            <a:endParaRPr sz="1000" i="1">
              <a:solidFill>
                <a:srgbClr val="31216B"/>
              </a:solidFill>
            </a:endParaRPr>
          </a:p>
        </p:txBody>
      </p:sp>
      <p:cxnSp>
        <p:nvCxnSpPr>
          <p:cNvPr id="93" name="Google Shape;93;p13"/>
          <p:cNvCxnSpPr/>
          <p:nvPr/>
        </p:nvCxnSpPr>
        <p:spPr>
          <a:xfrm>
            <a:off x="3455525" y="6019996"/>
            <a:ext cx="4959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AB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4" name="Google Shape;94;p13"/>
          <p:cNvCxnSpPr/>
          <p:nvPr/>
        </p:nvCxnSpPr>
        <p:spPr>
          <a:xfrm rot="10800000">
            <a:off x="4702400" y="4232150"/>
            <a:ext cx="0" cy="1796400"/>
          </a:xfrm>
          <a:prstGeom prst="straightConnector1">
            <a:avLst/>
          </a:prstGeom>
          <a:noFill/>
          <a:ln w="9525" cap="flat" cmpd="sng">
            <a:solidFill>
              <a:srgbClr val="FFAB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5" name="Google Shape;95;p13"/>
          <p:cNvSpPr txBox="1"/>
          <p:nvPr/>
        </p:nvSpPr>
        <p:spPr>
          <a:xfrm>
            <a:off x="3875221" y="6009695"/>
            <a:ext cx="16617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number/percentage from current period. Note if it’s going up or down</a:t>
            </a:r>
            <a:endParaRPr sz="1000" i="1">
              <a:solidFill>
                <a:srgbClr val="31216B"/>
              </a:solidFill>
            </a:endParaRPr>
          </a:p>
        </p:txBody>
      </p:sp>
      <p:cxnSp>
        <p:nvCxnSpPr>
          <p:cNvPr id="96" name="Google Shape;96;p13"/>
          <p:cNvCxnSpPr/>
          <p:nvPr/>
        </p:nvCxnSpPr>
        <p:spPr>
          <a:xfrm rot="10800000">
            <a:off x="6335650" y="4245350"/>
            <a:ext cx="0" cy="1770000"/>
          </a:xfrm>
          <a:prstGeom prst="straightConnector1">
            <a:avLst/>
          </a:prstGeom>
          <a:noFill/>
          <a:ln w="9525" cap="flat" cmpd="sng">
            <a:solidFill>
              <a:srgbClr val="FFAB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7" name="Google Shape;97;p13"/>
          <p:cNvSpPr txBox="1"/>
          <p:nvPr/>
        </p:nvSpPr>
        <p:spPr>
          <a:xfrm>
            <a:off x="5661849" y="6009700"/>
            <a:ext cx="1347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the risk you are monitoring</a:t>
            </a:r>
            <a:endParaRPr sz="1000" i="1">
              <a:solidFill>
                <a:srgbClr val="31216B"/>
              </a:solidFill>
            </a:endParaRPr>
          </a:p>
        </p:txBody>
      </p:sp>
      <p:cxnSp>
        <p:nvCxnSpPr>
          <p:cNvPr id="98" name="Google Shape;98;p13"/>
          <p:cNvCxnSpPr/>
          <p:nvPr/>
        </p:nvCxnSpPr>
        <p:spPr>
          <a:xfrm rot="10800000">
            <a:off x="8292350" y="4245475"/>
            <a:ext cx="0" cy="1740300"/>
          </a:xfrm>
          <a:prstGeom prst="straightConnector1">
            <a:avLst/>
          </a:prstGeom>
          <a:noFill/>
          <a:ln w="9525" cap="flat" cmpd="sng">
            <a:solidFill>
              <a:srgbClr val="FFAB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9" name="Google Shape;99;p13"/>
          <p:cNvSpPr txBox="1"/>
          <p:nvPr/>
        </p:nvSpPr>
        <p:spPr>
          <a:xfrm>
            <a:off x="7378745" y="5961399"/>
            <a:ext cx="18480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Show previous and current status using the colors Red - Amber - Green (RAG)</a:t>
            </a:r>
            <a:endParaRPr sz="1000" i="1">
              <a:solidFill>
                <a:srgbClr val="31216B"/>
              </a:solidFill>
            </a:endParaRPr>
          </a:p>
        </p:txBody>
      </p:sp>
      <p:cxnSp>
        <p:nvCxnSpPr>
          <p:cNvPr id="100" name="Google Shape;100;p13"/>
          <p:cNvCxnSpPr/>
          <p:nvPr/>
        </p:nvCxnSpPr>
        <p:spPr>
          <a:xfrm rot="10800000">
            <a:off x="10119338" y="3921456"/>
            <a:ext cx="355200" cy="0"/>
          </a:xfrm>
          <a:prstGeom prst="straightConnector1">
            <a:avLst/>
          </a:prstGeom>
          <a:noFill/>
          <a:ln w="9525" cap="flat" cmpd="sng">
            <a:solidFill>
              <a:srgbClr val="FFAB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1" name="Google Shape;101;p13"/>
          <p:cNvSpPr txBox="1"/>
          <p:nvPr/>
        </p:nvSpPr>
        <p:spPr>
          <a:xfrm>
            <a:off x="10463925" y="3666650"/>
            <a:ext cx="16617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actions you are taking to mitigate the risk</a:t>
            </a:r>
            <a:endParaRPr sz="1000" i="1">
              <a:solidFill>
                <a:srgbClr val="31216B"/>
              </a:solidFill>
            </a:endParaRPr>
          </a:p>
        </p:txBody>
      </p:sp>
      <p:cxnSp>
        <p:nvCxnSpPr>
          <p:cNvPr id="102" name="Google Shape;102;p13"/>
          <p:cNvCxnSpPr/>
          <p:nvPr/>
        </p:nvCxnSpPr>
        <p:spPr>
          <a:xfrm rot="10800000">
            <a:off x="10083613" y="5279556"/>
            <a:ext cx="355200" cy="0"/>
          </a:xfrm>
          <a:prstGeom prst="straightConnector1">
            <a:avLst/>
          </a:prstGeom>
          <a:noFill/>
          <a:ln w="9525" cap="flat" cmpd="sng">
            <a:solidFill>
              <a:srgbClr val="FFAB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3" name="Google Shape;103;p13"/>
          <p:cNvSpPr txBox="1"/>
          <p:nvPr/>
        </p:nvSpPr>
        <p:spPr>
          <a:xfrm>
            <a:off x="10428200" y="5024750"/>
            <a:ext cx="16617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focus for the coming period</a:t>
            </a:r>
            <a:endParaRPr sz="1000" i="1">
              <a:solidFill>
                <a:srgbClr val="31216B"/>
              </a:solidFill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7063225" y="171019"/>
            <a:ext cx="145500" cy="145500"/>
          </a:xfrm>
          <a:prstGeom prst="ellipse">
            <a:avLst/>
          </a:prstGeom>
          <a:solidFill>
            <a:srgbClr val="00A0AF"/>
          </a:solidFill>
          <a:ln w="9525" cap="flat" cmpd="sng">
            <a:solidFill>
              <a:srgbClr val="00A0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7250483" y="68250"/>
            <a:ext cx="1848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On track to achieving goal</a:t>
            </a:r>
            <a:endParaRPr sz="1000" i="1">
              <a:solidFill>
                <a:srgbClr val="31216B"/>
              </a:solidFill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7058000" y="487369"/>
            <a:ext cx="145500" cy="145500"/>
          </a:xfrm>
          <a:prstGeom prst="ellipse">
            <a:avLst/>
          </a:prstGeom>
          <a:solidFill>
            <a:srgbClr val="FFAB00"/>
          </a:solidFill>
          <a:ln w="9525" cap="flat" cmpd="sng">
            <a:solidFill>
              <a:srgbClr val="FFA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7245258" y="384600"/>
            <a:ext cx="1848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Risk of missing goal</a:t>
            </a:r>
            <a:endParaRPr sz="1000" i="1">
              <a:solidFill>
                <a:srgbClr val="31216B"/>
              </a:solidFill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7058000" y="800429"/>
            <a:ext cx="145500" cy="145500"/>
          </a:xfrm>
          <a:prstGeom prst="ellipse">
            <a:avLst/>
          </a:prstGeom>
          <a:solidFill>
            <a:srgbClr val="E32D34"/>
          </a:solidFill>
          <a:ln w="9525" cap="flat" cmpd="sng">
            <a:solidFill>
              <a:srgbClr val="E32D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7245258" y="697659"/>
            <a:ext cx="1848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At risk — require action</a:t>
            </a:r>
            <a:endParaRPr sz="1000" i="1">
              <a:solidFill>
                <a:srgbClr val="31216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/>
          <p:nvPr/>
        </p:nvSpPr>
        <p:spPr>
          <a:xfrm>
            <a:off x="199550" y="231576"/>
            <a:ext cx="117681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343650" y="358901"/>
            <a:ext cx="11292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HR Vision: </a:t>
            </a:r>
            <a:r>
              <a:rPr lang="en-US" sz="1400">
                <a:solidFill>
                  <a:schemeClr val="lt1"/>
                </a:solidFill>
              </a:rPr>
              <a:t>Become a talent destination for critical talent</a:t>
            </a:r>
            <a:endParaRPr sz="1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205713" y="850801"/>
            <a:ext cx="44307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205712" y="969526"/>
            <a:ext cx="44307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Strategic Initiatives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4831088" y="850801"/>
            <a:ext cx="71304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body" idx="1"/>
          </p:nvPr>
        </p:nvSpPr>
        <p:spPr>
          <a:xfrm>
            <a:off x="4831088" y="969526"/>
            <a:ext cx="71304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Highlights of the period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graphicFrame>
        <p:nvGraphicFramePr>
          <p:cNvPr id="120" name="Google Shape;120;p14"/>
          <p:cNvGraphicFramePr/>
          <p:nvPr/>
        </p:nvGraphicFramePr>
        <p:xfrm>
          <a:off x="214188" y="1470026"/>
          <a:ext cx="4422200" cy="1188630"/>
        </p:xfrm>
        <a:graphic>
          <a:graphicData uri="http://schemas.openxmlformats.org/drawingml/2006/table">
            <a:tbl>
              <a:tblPr>
                <a:noFill/>
                <a:tableStyleId>{9621396B-1996-4149-B9C8-24DBCA7BBD1A}</a:tableStyleId>
              </a:tblPr>
              <a:tblGrid>
                <a:gridCol w="311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Reposition our EVP within the desired talent segments</a:t>
                      </a:r>
                      <a:endParaRPr sz="9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Build a sustainable and diverse leadership pipeline</a:t>
                      </a:r>
                      <a:endParaRPr sz="9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Cultivate a culture of high performance</a:t>
                      </a:r>
                      <a:endParaRPr sz="9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1" name="Google Shape;121;p14"/>
          <p:cNvSpPr/>
          <p:nvPr/>
        </p:nvSpPr>
        <p:spPr>
          <a:xfrm>
            <a:off x="4863400" y="1468351"/>
            <a:ext cx="7098000" cy="1143000"/>
          </a:xfrm>
          <a:prstGeom prst="rect">
            <a:avLst/>
          </a:prstGeom>
          <a:noFill/>
          <a:ln w="9525" cap="flat" cmpd="sng">
            <a:solidFill>
              <a:srgbClr val="3121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body" idx="1"/>
          </p:nvPr>
        </p:nvSpPr>
        <p:spPr>
          <a:xfrm>
            <a:off x="5000475" y="1622701"/>
            <a:ext cx="68058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9845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Launch our Leadership Academy with Top 100 leaders in partnership with vendor</a:t>
            </a:r>
            <a:endParaRPr sz="1100"/>
          </a:p>
          <a:p>
            <a:pPr marL="457200" lvl="0" indent="-298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Completed annual engagement survey feedback with business units and increased levels by 7% from last year</a:t>
            </a:r>
            <a:endParaRPr sz="1100"/>
          </a:p>
          <a:p>
            <a:pPr marL="457200" lvl="0" indent="-298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Implementation of new talent acquisition platform which brought time to hire down by 26%</a:t>
            </a:r>
            <a:endParaRPr sz="1100"/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23" name="Google Shape;123;p14"/>
          <p:cNvSpPr/>
          <p:nvPr/>
        </p:nvSpPr>
        <p:spPr>
          <a:xfrm>
            <a:off x="205713" y="2776251"/>
            <a:ext cx="44307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24" name="Google Shape;124;p14"/>
          <p:cNvSpPr txBox="1">
            <a:spLocks noGrp="1"/>
          </p:cNvSpPr>
          <p:nvPr>
            <p:ph type="body" idx="1"/>
          </p:nvPr>
        </p:nvSpPr>
        <p:spPr>
          <a:xfrm>
            <a:off x="205712" y="2894976"/>
            <a:ext cx="44307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Business Impact Metrics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4831088" y="2776251"/>
            <a:ext cx="71304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4831088" y="2894976"/>
            <a:ext cx="71304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Risks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graphicFrame>
        <p:nvGraphicFramePr>
          <p:cNvPr id="127" name="Google Shape;127;p14"/>
          <p:cNvGraphicFramePr/>
          <p:nvPr/>
        </p:nvGraphicFramePr>
        <p:xfrm>
          <a:off x="209938" y="3395476"/>
          <a:ext cx="4422200" cy="1280130"/>
        </p:xfrm>
        <a:graphic>
          <a:graphicData uri="http://schemas.openxmlformats.org/drawingml/2006/table">
            <a:tbl>
              <a:tblPr>
                <a:noFill/>
                <a:tableStyleId>{9621396B-1996-4149-B9C8-24DBCA7BBD1A}</a:tableStyleId>
              </a:tblPr>
              <a:tblGrid>
                <a:gridCol w="23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Metrics</a:t>
                      </a:r>
                      <a:endParaRPr sz="1100" b="1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Previous period</a:t>
                      </a:r>
                      <a:endParaRPr sz="1100" b="1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Current period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eNPs</a:t>
                      </a:r>
                      <a:endParaRPr sz="9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43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56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Turnover Rate YoY Comparison</a:t>
                      </a:r>
                      <a:endParaRPr sz="9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26%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   34%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8" name="Google Shape;128;p14"/>
          <p:cNvGraphicFramePr/>
          <p:nvPr/>
        </p:nvGraphicFramePr>
        <p:xfrm>
          <a:off x="4863388" y="3397151"/>
          <a:ext cx="7098000" cy="1310530"/>
        </p:xfrm>
        <a:graphic>
          <a:graphicData uri="http://schemas.openxmlformats.org/drawingml/2006/table">
            <a:tbl>
              <a:tblPr>
                <a:noFill/>
                <a:tableStyleId>{9621396B-1996-4149-B9C8-24DBCA7BBD1A}</a:tableStyleId>
              </a:tblPr>
              <a:tblGrid>
                <a:gridCol w="303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8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Risks</a:t>
                      </a:r>
                      <a:endParaRPr sz="1100" b="1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Previous status</a:t>
                      </a:r>
                      <a:endParaRPr sz="1100" b="1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Current status</a:t>
                      </a:r>
                      <a:endParaRPr sz="1100" b="1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Mitigating actions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Diversity of current leadership pool</a:t>
                      </a:r>
                      <a:endParaRPr sz="9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Retention plans in place for key talent</a:t>
                      </a:r>
                      <a:endParaRPr sz="9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Return to the office approach</a:t>
                      </a:r>
                      <a:endParaRPr sz="9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0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Policy communicated and implemented</a:t>
                      </a:r>
                      <a:endParaRPr sz="9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9" name="Google Shape;129;p14"/>
          <p:cNvSpPr/>
          <p:nvPr/>
        </p:nvSpPr>
        <p:spPr>
          <a:xfrm>
            <a:off x="199550" y="4872601"/>
            <a:ext cx="117681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214200" y="4973738"/>
            <a:ext cx="117471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Focus for coming period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205700" y="5493501"/>
            <a:ext cx="11747100" cy="1143000"/>
          </a:xfrm>
          <a:prstGeom prst="rect">
            <a:avLst/>
          </a:prstGeom>
          <a:noFill/>
          <a:ln w="9525" cap="flat" cmpd="sng">
            <a:solidFill>
              <a:srgbClr val="3121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body" idx="1"/>
          </p:nvPr>
        </p:nvSpPr>
        <p:spPr>
          <a:xfrm>
            <a:off x="382825" y="5653451"/>
            <a:ext cx="113724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9845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Requests for proposal for vendors to partner with on implementation for new Enterprise Resource Planning Technology</a:t>
            </a:r>
            <a:endParaRPr sz="1100"/>
          </a:p>
          <a:p>
            <a:pPr marL="457200" lvl="0" indent="-298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Annual retail employee career fair with focus on diversification of recruitment channels</a:t>
            </a:r>
            <a:endParaRPr sz="1100"/>
          </a:p>
          <a:p>
            <a:pPr marL="457200" lvl="0" indent="-298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Top Employer Audit </a:t>
            </a:r>
            <a:endParaRPr sz="1100"/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33" name="Google Shape;133;p14"/>
          <p:cNvSpPr/>
          <p:nvPr/>
        </p:nvSpPr>
        <p:spPr>
          <a:xfrm>
            <a:off x="10740775" y="513525"/>
            <a:ext cx="1547100" cy="456000"/>
          </a:xfrm>
          <a:prstGeom prst="roundRect">
            <a:avLst>
              <a:gd name="adj" fmla="val 13004"/>
            </a:avLst>
          </a:prstGeom>
          <a:solidFill>
            <a:srgbClr val="FFAB00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Example</a:t>
            </a:r>
            <a:endParaRPr sz="2000"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3857275" y="3991677"/>
            <a:ext cx="144600" cy="155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A0A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/>
          <p:nvPr/>
        </p:nvSpPr>
        <p:spPr>
          <a:xfrm rot="10800000">
            <a:off x="3857275" y="4406484"/>
            <a:ext cx="144600" cy="155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32D3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/>
          <p:nvPr/>
        </p:nvSpPr>
        <p:spPr>
          <a:xfrm>
            <a:off x="199550" y="231576"/>
            <a:ext cx="117681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343650" y="358901"/>
            <a:ext cx="11292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HR Vision: </a:t>
            </a:r>
            <a:r>
              <a:rPr lang="en-US" sz="1400">
                <a:solidFill>
                  <a:schemeClr val="lt1"/>
                </a:solidFill>
              </a:rPr>
              <a:t>[Insert]</a:t>
            </a:r>
            <a:endParaRPr sz="1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205713" y="850801"/>
            <a:ext cx="44307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205712" y="969526"/>
            <a:ext cx="44307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Strategic Initiatives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4831088" y="850801"/>
            <a:ext cx="71304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4831088" y="969526"/>
            <a:ext cx="71304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Highlights of the period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graphicFrame>
        <p:nvGraphicFramePr>
          <p:cNvPr id="146" name="Google Shape;146;p15"/>
          <p:cNvGraphicFramePr/>
          <p:nvPr/>
        </p:nvGraphicFramePr>
        <p:xfrm>
          <a:off x="214188" y="1470026"/>
          <a:ext cx="4422200" cy="1143000"/>
        </p:xfrm>
        <a:graphic>
          <a:graphicData uri="http://schemas.openxmlformats.org/drawingml/2006/table">
            <a:tbl>
              <a:tblPr>
                <a:noFill/>
                <a:tableStyleId>{9621396B-1996-4149-B9C8-24DBCA7BBD1A}</a:tableStyleId>
              </a:tblPr>
              <a:tblGrid>
                <a:gridCol w="311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Initiative 1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RAG Status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Initiative 2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RAG Status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Initiative 3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RAG Status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7" name="Google Shape;147;p15"/>
          <p:cNvSpPr/>
          <p:nvPr/>
        </p:nvSpPr>
        <p:spPr>
          <a:xfrm>
            <a:off x="4863400" y="1468351"/>
            <a:ext cx="7098000" cy="1143000"/>
          </a:xfrm>
          <a:prstGeom prst="rect">
            <a:avLst/>
          </a:prstGeom>
          <a:noFill/>
          <a:ln w="9525" cap="flat" cmpd="sng">
            <a:solidFill>
              <a:srgbClr val="3121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5000475" y="1622701"/>
            <a:ext cx="68058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9845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[Insert highlights here]</a:t>
            </a:r>
            <a:endParaRPr sz="1100"/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49" name="Google Shape;149;p15"/>
          <p:cNvSpPr/>
          <p:nvPr/>
        </p:nvSpPr>
        <p:spPr>
          <a:xfrm>
            <a:off x="205713" y="2776251"/>
            <a:ext cx="44307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1"/>
          </p:nvPr>
        </p:nvSpPr>
        <p:spPr>
          <a:xfrm>
            <a:off x="205712" y="2894976"/>
            <a:ext cx="44307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Business Impact Metrics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4831088" y="2776251"/>
            <a:ext cx="71304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52" name="Google Shape;152;p15"/>
          <p:cNvSpPr txBox="1">
            <a:spLocks noGrp="1"/>
          </p:cNvSpPr>
          <p:nvPr>
            <p:ph type="body" idx="1"/>
          </p:nvPr>
        </p:nvSpPr>
        <p:spPr>
          <a:xfrm>
            <a:off x="4831088" y="2894976"/>
            <a:ext cx="71304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Risks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graphicFrame>
        <p:nvGraphicFramePr>
          <p:cNvPr id="153" name="Google Shape;153;p15"/>
          <p:cNvGraphicFramePr/>
          <p:nvPr/>
        </p:nvGraphicFramePr>
        <p:xfrm>
          <a:off x="209938" y="3395476"/>
          <a:ext cx="4422200" cy="1310550"/>
        </p:xfrm>
        <a:graphic>
          <a:graphicData uri="http://schemas.openxmlformats.org/drawingml/2006/table">
            <a:tbl>
              <a:tblPr>
                <a:noFill/>
                <a:tableStyleId>{9621396B-1996-4149-B9C8-24DBCA7BBD1A}</a:tableStyleId>
              </a:tblPr>
              <a:tblGrid>
                <a:gridCol w="23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Metrics</a:t>
                      </a:r>
                      <a:endParaRPr sz="1100" b="1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Previous period</a:t>
                      </a:r>
                      <a:endParaRPr sz="1100" b="1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Current period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Metric 1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Metric 2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4" name="Google Shape;154;p15"/>
          <p:cNvGraphicFramePr/>
          <p:nvPr/>
        </p:nvGraphicFramePr>
        <p:xfrm>
          <a:off x="4863388" y="3397151"/>
          <a:ext cx="7098000" cy="1310550"/>
        </p:xfrm>
        <a:graphic>
          <a:graphicData uri="http://schemas.openxmlformats.org/drawingml/2006/table">
            <a:tbl>
              <a:tblPr>
                <a:noFill/>
                <a:tableStyleId>{9621396B-1996-4149-B9C8-24DBCA7BBD1A}</a:tableStyleId>
              </a:tblPr>
              <a:tblGrid>
                <a:gridCol w="303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8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Risks</a:t>
                      </a:r>
                      <a:endParaRPr sz="1100" b="1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Previous status</a:t>
                      </a:r>
                      <a:endParaRPr sz="1100" b="1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Current status</a:t>
                      </a:r>
                      <a:endParaRPr sz="1100" b="1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Mitigating actions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Risk 1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1216B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Risk 2</a:t>
                      </a: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31216B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5" name="Google Shape;155;p15"/>
          <p:cNvSpPr/>
          <p:nvPr/>
        </p:nvSpPr>
        <p:spPr>
          <a:xfrm>
            <a:off x="199550" y="4872601"/>
            <a:ext cx="11768100" cy="456000"/>
          </a:xfrm>
          <a:prstGeom prst="roundRect">
            <a:avLst>
              <a:gd name="adj" fmla="val 11159"/>
            </a:avLst>
          </a:prstGeom>
          <a:solidFill>
            <a:srgbClr val="31216B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1"/>
          </p:nvPr>
        </p:nvSpPr>
        <p:spPr>
          <a:xfrm>
            <a:off x="214200" y="4973738"/>
            <a:ext cx="117471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Focus for coming period</a:t>
            </a: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205700" y="5493501"/>
            <a:ext cx="11747100" cy="1143000"/>
          </a:xfrm>
          <a:prstGeom prst="rect">
            <a:avLst/>
          </a:prstGeom>
          <a:noFill/>
          <a:ln w="9525" cap="flat" cmpd="sng">
            <a:solidFill>
              <a:srgbClr val="3121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1"/>
          </p:nvPr>
        </p:nvSpPr>
        <p:spPr>
          <a:xfrm>
            <a:off x="382825" y="5653451"/>
            <a:ext cx="113724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9845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[Insert here]</a:t>
            </a:r>
            <a:endParaRPr sz="1100"/>
          </a:p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5240333" y="1146967"/>
            <a:ext cx="4564067" cy="4564067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931450" y="2538925"/>
            <a:ext cx="6028200" cy="18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Font typeface="IBM Plex Sans"/>
              <a:buNone/>
            </a:pPr>
            <a:r>
              <a:rPr lang="en-US" sz="7600" b="1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WORKFORCE PROFILE</a:t>
            </a:r>
            <a:endParaRPr sz="7600" b="1" i="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490575" y="476250"/>
            <a:ext cx="112221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IBM Plex Sans"/>
              <a:buNone/>
            </a:pPr>
            <a:r>
              <a:rPr lang="en-US"/>
              <a:t>Workforce demographics</a:t>
            </a:r>
            <a:endParaRPr/>
          </a:p>
        </p:txBody>
      </p:sp>
      <p:sp>
        <p:nvSpPr>
          <p:cNvPr id="171" name="Google Shape;171;p17"/>
          <p:cNvSpPr/>
          <p:nvPr/>
        </p:nvSpPr>
        <p:spPr>
          <a:xfrm>
            <a:off x="375375" y="1569225"/>
            <a:ext cx="2428500" cy="2477400"/>
          </a:xfrm>
          <a:prstGeom prst="roundRect">
            <a:avLst>
              <a:gd name="adj" fmla="val 3305"/>
            </a:avLst>
          </a:prstGeom>
          <a:solidFill>
            <a:schemeClr val="lt1"/>
          </a:solidFill>
          <a:ln w="19050" cap="flat" cmpd="sng">
            <a:solidFill>
              <a:srgbClr val="FFAB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rgbClr val="31216B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72" name="Google Shape;172;p17"/>
          <p:cNvSpPr txBox="1">
            <a:spLocks noGrp="1"/>
          </p:cNvSpPr>
          <p:nvPr>
            <p:ph type="body" idx="1"/>
          </p:nvPr>
        </p:nvSpPr>
        <p:spPr>
          <a:xfrm>
            <a:off x="536807" y="1746789"/>
            <a:ext cx="21051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/>
              <a:t>[Discuss significant shifts in the number of full-time employees, diversity, or age structure this quarter/month compared to last quarter/month. Provide explanations for these changes]</a:t>
            </a:r>
            <a:endParaRPr sz="1100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4" name="Google Shape;174;p17"/>
          <p:cNvGraphicFramePr/>
          <p:nvPr/>
        </p:nvGraphicFramePr>
        <p:xfrm>
          <a:off x="3162197" y="1880838"/>
          <a:ext cx="3528100" cy="4259700"/>
        </p:xfrm>
        <a:graphic>
          <a:graphicData uri="http://schemas.openxmlformats.org/drawingml/2006/table">
            <a:tbl>
              <a:tblPr>
                <a:noFill/>
                <a:tableStyleId>{0CB08241-4A63-430F-AA23-A8DD487684A8}</a:tableStyleId>
              </a:tblPr>
              <a:tblGrid>
                <a:gridCol w="84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IBM Plex Sans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Department</a:t>
                      </a:r>
                      <a:endParaRPr sz="800" i="0" u="none" strike="noStrike" cap="none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IBM Plex Sans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Last quarter</a:t>
                      </a:r>
                      <a:endParaRPr sz="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IBM Plex Sans"/>
                        <a:buNone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This quarter</a:t>
                      </a:r>
                      <a:endParaRPr sz="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IBM Plex Sans"/>
                        <a:buNone/>
                      </a:pPr>
                      <a:r>
                        <a:rPr lang="en-US" sz="800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Quarter on quarter change</a:t>
                      </a:r>
                      <a:endParaRPr sz="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IBM Plex Sans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Marketing</a:t>
                      </a:r>
                      <a:endParaRPr sz="800" i="0" u="none" strike="noStrike" cap="none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IBM Plex Mono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IBM Plex Mono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0216A"/>
                        </a:buClr>
                        <a:buSzPts val="1600"/>
                        <a:buFont typeface="IBM Plex Mono"/>
                        <a:buNone/>
                      </a:pPr>
                      <a:r>
                        <a:rPr lang="en-US" sz="800">
                          <a:solidFill>
                            <a:srgbClr val="30216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[% change]</a:t>
                      </a:r>
                      <a:endParaRPr sz="800" i="0" u="none" strike="noStrike" cap="none">
                        <a:solidFill>
                          <a:srgbClr val="30216A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0216A"/>
                        </a:buClr>
                        <a:buSzPts val="1600"/>
                        <a:buFont typeface="IBM Plex Sans"/>
                        <a:buNone/>
                      </a:pPr>
                      <a:r>
                        <a:rPr lang="en-US" sz="800">
                          <a:solidFill>
                            <a:srgbClr val="30216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Sales</a:t>
                      </a:r>
                      <a:endParaRPr sz="800" i="0" u="none" strike="noStrike" cap="none">
                        <a:solidFill>
                          <a:srgbClr val="30216A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1200"/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1200"/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30216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[% change]</a:t>
                      </a:r>
                      <a:endParaRPr sz="800">
                        <a:solidFill>
                          <a:srgbClr val="30216A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0216A"/>
                        </a:buClr>
                        <a:buSzPts val="1600"/>
                        <a:buFont typeface="IBM Plex Sans"/>
                        <a:buNone/>
                      </a:pPr>
                      <a:r>
                        <a:rPr lang="en-US" sz="800">
                          <a:solidFill>
                            <a:srgbClr val="30216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Human resources</a:t>
                      </a:r>
                      <a:endParaRPr sz="800" i="0" u="none" strike="noStrike" cap="none">
                        <a:solidFill>
                          <a:srgbClr val="30216A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1200"/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1200"/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30216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[% change]</a:t>
                      </a:r>
                      <a:endParaRPr sz="800">
                        <a:solidFill>
                          <a:srgbClr val="30216A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0216A"/>
                        </a:buClr>
                        <a:buSzPts val="1600"/>
                        <a:buFont typeface="IBM Plex Sans"/>
                        <a:buNone/>
                      </a:pPr>
                      <a:r>
                        <a:rPr lang="en-US" sz="800">
                          <a:solidFill>
                            <a:srgbClr val="30216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Finance</a:t>
                      </a:r>
                      <a:endParaRPr sz="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1200"/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1200"/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30216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[% change]</a:t>
                      </a:r>
                      <a:endParaRPr sz="800">
                        <a:solidFill>
                          <a:srgbClr val="30216A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0216A"/>
                        </a:buClr>
                        <a:buSzPts val="1600"/>
                        <a:buFont typeface="IBM Plex Sans"/>
                        <a:buNone/>
                      </a:pPr>
                      <a:r>
                        <a:rPr lang="en-US" sz="800">
                          <a:solidFill>
                            <a:srgbClr val="30216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Operations</a:t>
                      </a:r>
                      <a:endParaRPr sz="800" i="0" u="none" strike="noStrike" cap="none">
                        <a:solidFill>
                          <a:srgbClr val="30216A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1200"/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1200"/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30216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[% change]</a:t>
                      </a:r>
                      <a:endParaRPr sz="800">
                        <a:solidFill>
                          <a:srgbClr val="30216A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0216A"/>
                        </a:buClr>
                        <a:buSzPts val="1600"/>
                        <a:buFont typeface="IBM Plex Sans"/>
                        <a:buNone/>
                      </a:pPr>
                      <a:r>
                        <a:rPr lang="en-US" sz="800">
                          <a:solidFill>
                            <a:srgbClr val="30216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Research &amp; Developments</a:t>
                      </a:r>
                      <a:endParaRPr sz="800" i="0" u="none" strike="noStrike" cap="none">
                        <a:solidFill>
                          <a:srgbClr val="30216A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1200"/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1200"/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30216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[% change]</a:t>
                      </a:r>
                      <a:endParaRPr sz="800">
                        <a:solidFill>
                          <a:srgbClr val="30216A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0216A"/>
                        </a:buClr>
                        <a:buSzPts val="1600"/>
                        <a:buFont typeface="IBM Plex Sans"/>
                        <a:buNone/>
                      </a:pPr>
                      <a:r>
                        <a:rPr lang="en-US" sz="800">
                          <a:solidFill>
                            <a:srgbClr val="30216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IT</a:t>
                      </a:r>
                      <a:endParaRPr sz="800" i="0" u="none" strike="noStrike" cap="none">
                        <a:solidFill>
                          <a:srgbClr val="30216A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1200"/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1200"/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30216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[% change]</a:t>
                      </a:r>
                      <a:endParaRPr sz="800">
                        <a:solidFill>
                          <a:srgbClr val="30216A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0216A"/>
                        </a:buClr>
                        <a:buSzPts val="1600"/>
                        <a:buFont typeface="IBM Plex Sans"/>
                        <a:buNone/>
                      </a:pPr>
                      <a:r>
                        <a:rPr lang="en-US" sz="800">
                          <a:solidFill>
                            <a:srgbClr val="30216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[Additional department]</a:t>
                      </a:r>
                      <a:endParaRPr sz="800">
                        <a:solidFill>
                          <a:srgbClr val="30216A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1200"/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1200"/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30216A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[% change]</a:t>
                      </a:r>
                      <a:endParaRPr sz="800">
                        <a:solidFill>
                          <a:srgbClr val="30216A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IBM Plex Sans"/>
                        <a:buNone/>
                      </a:pPr>
                      <a:r>
                        <a:rPr lang="en-US" sz="800" i="0" u="none" strike="noStrike" cap="none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TOTAL</a:t>
                      </a:r>
                      <a:endParaRPr sz="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IBM Plex Mono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IBM Plex Mono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[Enter number]</a:t>
                      </a:r>
                      <a:endParaRPr sz="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IBM Plex Mono"/>
                        <a:buNone/>
                      </a:pPr>
                      <a:r>
                        <a:rPr lang="en-US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[% change]</a:t>
                      </a:r>
                      <a:endParaRPr sz="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216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5" name="Google Shape;175;p17"/>
          <p:cNvSpPr txBox="1">
            <a:spLocks noGrp="1"/>
          </p:cNvSpPr>
          <p:nvPr>
            <p:ph type="body" idx="1"/>
          </p:nvPr>
        </p:nvSpPr>
        <p:spPr>
          <a:xfrm>
            <a:off x="3204185" y="1536975"/>
            <a:ext cx="35280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200" b="1"/>
              <a:t>Full-time employees headcount per department</a:t>
            </a:r>
            <a:endParaRPr sz="1700" b="1"/>
          </a:p>
        </p:txBody>
      </p:sp>
      <p:sp>
        <p:nvSpPr>
          <p:cNvPr id="176" name="Google Shape;176;p17"/>
          <p:cNvSpPr txBox="1">
            <a:spLocks noGrp="1"/>
          </p:cNvSpPr>
          <p:nvPr>
            <p:ph type="body" idx="1"/>
          </p:nvPr>
        </p:nvSpPr>
        <p:spPr>
          <a:xfrm>
            <a:off x="7687450" y="1536975"/>
            <a:ext cx="38481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200" b="1"/>
              <a:t>Age distribution of full-time employees</a:t>
            </a:r>
            <a:endParaRPr sz="1700" b="1"/>
          </a:p>
        </p:txBody>
      </p:sp>
      <p:sp>
        <p:nvSpPr>
          <p:cNvPr id="177" name="Google Shape;177;p17"/>
          <p:cNvSpPr txBox="1">
            <a:spLocks noGrp="1"/>
          </p:cNvSpPr>
          <p:nvPr>
            <p:ph type="body" idx="1"/>
          </p:nvPr>
        </p:nvSpPr>
        <p:spPr>
          <a:xfrm>
            <a:off x="8273050" y="4254461"/>
            <a:ext cx="26769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200" b="1"/>
              <a:t>Race and ethnicity data of full-time employees</a:t>
            </a:r>
            <a:endParaRPr sz="1700" b="1"/>
          </a:p>
        </p:txBody>
      </p:sp>
      <p:cxnSp>
        <p:nvCxnSpPr>
          <p:cNvPr id="178" name="Google Shape;178;p17"/>
          <p:cNvCxnSpPr/>
          <p:nvPr/>
        </p:nvCxnSpPr>
        <p:spPr>
          <a:xfrm>
            <a:off x="7022536" y="1543426"/>
            <a:ext cx="0" cy="4605000"/>
          </a:xfrm>
          <a:prstGeom prst="straightConnector1">
            <a:avLst/>
          </a:prstGeom>
          <a:noFill/>
          <a:ln w="9525" cap="flat" cmpd="sng">
            <a:solidFill>
              <a:srgbClr val="3121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11275413" y="5548967"/>
            <a:ext cx="193500" cy="1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>
                <a:solidFill>
                  <a:schemeClr val="lt1"/>
                </a:solidFill>
              </a:rPr>
              <a:t>X%</a:t>
            </a:r>
            <a:endParaRPr sz="800" b="1" i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</a:endParaRPr>
          </a:p>
        </p:txBody>
      </p:sp>
      <p:sp>
        <p:nvSpPr>
          <p:cNvPr id="180" name="Google Shape;180;p17"/>
          <p:cNvSpPr txBox="1">
            <a:spLocks noGrp="1"/>
          </p:cNvSpPr>
          <p:nvPr>
            <p:ph type="body" idx="1"/>
          </p:nvPr>
        </p:nvSpPr>
        <p:spPr>
          <a:xfrm>
            <a:off x="8639650" y="2598700"/>
            <a:ext cx="19437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 i="1"/>
              <a:t>[Insert data visualization here]</a:t>
            </a:r>
            <a:endParaRPr sz="1100" i="1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 i="1"/>
          </a:p>
        </p:txBody>
      </p:sp>
      <p:sp>
        <p:nvSpPr>
          <p:cNvPr id="181" name="Google Shape;181;p17"/>
          <p:cNvSpPr txBox="1">
            <a:spLocks noGrp="1"/>
          </p:cNvSpPr>
          <p:nvPr>
            <p:ph type="body" idx="1"/>
          </p:nvPr>
        </p:nvSpPr>
        <p:spPr>
          <a:xfrm>
            <a:off x="8639650" y="5123000"/>
            <a:ext cx="19437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1100" i="1"/>
              <a:t>[Insert data visualization here]</a:t>
            </a:r>
            <a:endParaRPr sz="1100" i="1"/>
          </a:p>
          <a:p>
            <a:pPr marL="0" lvl="0" indent="0" algn="l" rtl="0">
              <a:lnSpc>
                <a:spcPct val="114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600" i="1"/>
          </a:p>
        </p:txBody>
      </p:sp>
      <p:sp>
        <p:nvSpPr>
          <p:cNvPr id="182" name="Google Shape;182;p17"/>
          <p:cNvSpPr txBox="1">
            <a:spLocks noGrp="1"/>
          </p:cNvSpPr>
          <p:nvPr>
            <p:ph type="title"/>
          </p:nvPr>
        </p:nvSpPr>
        <p:spPr>
          <a:xfrm>
            <a:off x="10636000" y="6142675"/>
            <a:ext cx="1408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IBM Plex Sans Light"/>
              <a:buNone/>
            </a:pPr>
            <a:r>
              <a:rPr lang="en-US" sz="1600" i="1"/>
              <a:t>[Insert logo]</a:t>
            </a:r>
            <a:r>
              <a:rPr lang="en-US" sz="4100"/>
              <a:t> </a:t>
            </a:r>
            <a:endParaRPr sz="4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HR Color Palette">
      <a:dk1>
        <a:srgbClr val="30206B"/>
      </a:dk1>
      <a:lt1>
        <a:srgbClr val="FFFFFF"/>
      </a:lt1>
      <a:dk2>
        <a:srgbClr val="1EBBF0"/>
      </a:dk2>
      <a:lt2>
        <a:srgbClr val="E9FAFF"/>
      </a:lt2>
      <a:accent1>
        <a:srgbClr val="B0E7FF"/>
      </a:accent1>
      <a:accent2>
        <a:srgbClr val="5D5CFF"/>
      </a:accent2>
      <a:accent3>
        <a:srgbClr val="00A0AF"/>
      </a:accent3>
      <a:accent4>
        <a:srgbClr val="FFAB00"/>
      </a:accent4>
      <a:accent5>
        <a:srgbClr val="F35C0F"/>
      </a:accent5>
      <a:accent6>
        <a:srgbClr val="E32C34"/>
      </a:accent6>
      <a:hlink>
        <a:srgbClr val="1EBBF0"/>
      </a:hlink>
      <a:folHlink>
        <a:srgbClr val="3020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1355</Words>
  <Application>Microsoft Office PowerPoint</Application>
  <PresentationFormat>Widescreen</PresentationFormat>
  <Paragraphs>277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Bitter Medium</vt:lpstr>
      <vt:lpstr>IBM Plex Mono</vt:lpstr>
      <vt:lpstr>IBM Plex Sans Light</vt:lpstr>
      <vt:lpstr>Bitter</vt:lpstr>
      <vt:lpstr>IBM Plex Sans Medium</vt:lpstr>
      <vt:lpstr>Bitter SemiBold</vt:lpstr>
      <vt:lpstr>IBM Plex Mono Medium</vt:lpstr>
      <vt:lpstr>IBM Plex Mono SemiBold</vt:lpstr>
      <vt:lpstr>Calibri</vt:lpstr>
      <vt:lpstr>IBM Plex Sans</vt:lpstr>
      <vt:lpstr>Arial</vt:lpstr>
      <vt:lpstr>IBM Plex Sans SemiBold</vt:lpstr>
      <vt:lpstr>Office Theme</vt:lpstr>
      <vt:lpstr>[INSERT REPORT NAME] </vt:lpstr>
      <vt:lpstr>Table of Contents</vt:lpstr>
      <vt:lpstr>EXECUTIVE SUMMARY</vt:lpstr>
      <vt:lpstr>Executive summary</vt:lpstr>
      <vt:lpstr>PowerPoint Presentation</vt:lpstr>
      <vt:lpstr>PowerPoint Presentation</vt:lpstr>
      <vt:lpstr>PowerPoint Presentation</vt:lpstr>
      <vt:lpstr>PowerPoint Presentation</vt:lpstr>
      <vt:lpstr>Workforce demographics</vt:lpstr>
      <vt:lpstr>Employee structure</vt:lpstr>
      <vt:lpstr>KEY METRICS</vt:lpstr>
      <vt:lpstr>Employee productivity</vt:lpstr>
      <vt:lpstr>Employee productivity</vt:lpstr>
      <vt:lpstr>Employee engagement &amp; satisfaction </vt:lpstr>
      <vt:lpstr>Turnover &amp; retention update</vt:lpstr>
      <vt:lpstr>PowerPoint Presentation</vt:lpstr>
      <vt:lpstr>[Insert initiative name]</vt:lpstr>
      <vt:lpstr>RISKS &amp; SOLUTIONS</vt:lpstr>
      <vt:lpstr>[Insert risk name]</vt:lpstr>
      <vt:lpstr>PowerPoint Presentation</vt:lpstr>
      <vt:lpstr>Discussion points</vt:lpstr>
      <vt:lpstr>FOCUS OF UPCOMING PERIOD</vt:lpstr>
      <vt:lpstr>Focus of upcoming period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[INSERT REPORT NAME]</dc:title>
  <dc:creator>Anita-Computer</dc:creator>
  <cp:lastModifiedBy>Anita-Computer</cp:lastModifiedBy>
  <cp:revision>1</cp:revision>
  <dcterms:modified xsi:type="dcterms:W3CDTF">2024-02-12T10:53:31Z</dcterms:modified>
</cp:coreProperties>
</file>